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256" r:id="rId2"/>
    <p:sldId id="260" r:id="rId3"/>
    <p:sldId id="262" r:id="rId4"/>
    <p:sldId id="263" r:id="rId5"/>
    <p:sldId id="264" r:id="rId6"/>
    <p:sldId id="265" r:id="rId7"/>
    <p:sldId id="266" r:id="rId8"/>
    <p:sldId id="310" r:id="rId9"/>
    <p:sldId id="268" r:id="rId10"/>
    <p:sldId id="269" r:id="rId11"/>
    <p:sldId id="270" r:id="rId12"/>
    <p:sldId id="271" r:id="rId13"/>
    <p:sldId id="311" r:id="rId14"/>
    <p:sldId id="273" r:id="rId15"/>
    <p:sldId id="274" r:id="rId16"/>
    <p:sldId id="275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312" r:id="rId33"/>
    <p:sldId id="300" r:id="rId34"/>
    <p:sldId id="299" r:id="rId35"/>
    <p:sldId id="307" r:id="rId36"/>
    <p:sldId id="294" r:id="rId37"/>
    <p:sldId id="302" r:id="rId38"/>
    <p:sldId id="297" r:id="rId39"/>
    <p:sldId id="306" r:id="rId40"/>
    <p:sldId id="305" r:id="rId41"/>
    <p:sldId id="308" r:id="rId42"/>
    <p:sldId id="295" r:id="rId43"/>
    <p:sldId id="309" r:id="rId44"/>
    <p:sldId id="303" r:id="rId45"/>
    <p:sldId id="304" r:id="rId46"/>
    <p:sldId id="298" r:id="rId47"/>
    <p:sldId id="259" r:id="rId48"/>
  </p:sldIdLst>
  <p:sldSz cx="9144000" cy="6858000" type="screen4x3"/>
  <p:notesSz cx="7053263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498" autoAdjust="0"/>
  </p:normalViewPr>
  <p:slideViewPr>
    <p:cSldViewPr snapToGrid="0" snapToObjects="1">
      <p:cViewPr varScale="1">
        <p:scale>
          <a:sx n="111" d="100"/>
          <a:sy n="111" d="100"/>
        </p:scale>
        <p:origin x="161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95217" y="0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r">
              <a:defRPr sz="1200"/>
            </a:lvl1pPr>
          </a:lstStyle>
          <a:p>
            <a:fld id="{4E31AC4D-E0E2-A948-BA8C-C01FD16EFF4E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29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95217" y="8842029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r">
              <a:defRPr sz="1200"/>
            </a:lvl1pPr>
          </a:lstStyle>
          <a:p>
            <a:fld id="{B14F0EA5-210D-E243-A714-29EF53A2B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8003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6414" cy="467072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5217" y="0"/>
            <a:ext cx="3056414" cy="467072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r">
              <a:defRPr sz="1200"/>
            </a:lvl1pPr>
          </a:lstStyle>
          <a:p>
            <a:fld id="{7462AA0D-99F9-4B08-B74D-0092A70B0CD6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63638"/>
            <a:ext cx="4189413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497" tIns="46749" rIns="93497" bIns="4674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5327" y="4480004"/>
            <a:ext cx="5642610" cy="3665458"/>
          </a:xfrm>
          <a:prstGeom prst="rect">
            <a:avLst/>
          </a:prstGeom>
        </p:spPr>
        <p:txBody>
          <a:bodyPr vert="horz" lIns="93497" tIns="46749" rIns="93497" bIns="4674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56414" cy="467071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5217" y="8842030"/>
            <a:ext cx="3056414" cy="467071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r">
              <a:defRPr sz="1200"/>
            </a:lvl1pPr>
          </a:lstStyle>
          <a:p>
            <a:fld id="{3D8CBA6B-4BE6-49C0-A06C-21D36ED360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07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Banbar was an old patent medicine that was touted as a cure for DM, consisting of milk sugar and horsetail taken off market 1938</a:t>
            </a:r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830">
              <a:defRPr sz="3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6420" indent="-290557" defTabSz="952830">
              <a:defRPr sz="3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848" indent="-232121" defTabSz="952830">
              <a:defRPr sz="3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29712" indent="-232121" defTabSz="952830">
              <a:defRPr sz="3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76" indent="-232121" defTabSz="952830">
              <a:defRPr sz="3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3063" indent="-232121" defTabSz="95283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30550" indent="-232121" defTabSz="95283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8037" indent="-232121" defTabSz="95283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5524" indent="-232121" defTabSz="95283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4980242-F919-4066-8432-237AFCD35775}" type="slidenum">
              <a:rPr lang="en-US" altLang="en-US" sz="1800">
                <a:latin typeface="Times New Roman" panose="02020603050405020304" pitchFamily="18" charset="0"/>
              </a:rPr>
              <a:pPr/>
              <a:t>4</a:t>
            </a:fld>
            <a:endParaRPr lang="en-US" altLang="en-US" sz="18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7753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Schedule of events</a:t>
            </a:r>
            <a:r>
              <a:rPr lang="en-US" baseline="0" dirty="0" smtClean="0"/>
              <a:t> i.e. the calendar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8CBA6B-4BE6-49C0-A06C-21D36ED360DA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9520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8CBA6B-4BE6-49C0-A06C-21D36ED360DA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8805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Safety notice e.g. multicenter protocol where  and ae has been filed with </a:t>
            </a:r>
            <a:r>
              <a:rPr lang="en-US" dirty="0" err="1" smtClean="0"/>
              <a:t>fda</a:t>
            </a:r>
            <a:endParaRPr lang="en-US" dirty="0" smtClean="0"/>
          </a:p>
          <a:p>
            <a:r>
              <a:rPr lang="en-US" dirty="0" smtClean="0"/>
              <a:t>Action letters require some sort of reaction by the pi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8CBA6B-4BE6-49C0-A06C-21D36ED360DA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924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830">
              <a:defRPr sz="3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6420" indent="-290557" defTabSz="952830">
              <a:defRPr sz="3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848" indent="-232121" defTabSz="952830">
              <a:defRPr sz="3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29712" indent="-232121" defTabSz="952830">
              <a:defRPr sz="3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76" indent="-232121" defTabSz="952830">
              <a:defRPr sz="3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3063" indent="-232121" defTabSz="95283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30550" indent="-232121" defTabSz="95283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8037" indent="-232121" defTabSz="95283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5524" indent="-232121" defTabSz="95283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B4A2266-840D-4EDE-B50C-F54DFEBA5628}" type="slidenum">
              <a:rPr lang="en-US" altLang="en-US" sz="1800">
                <a:latin typeface="Times New Roman" panose="02020603050405020304" pitchFamily="18" charset="0"/>
              </a:rPr>
              <a:pPr/>
              <a:t>46</a:t>
            </a:fld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4908407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830">
              <a:defRPr sz="3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6420" indent="-290557" defTabSz="952830">
              <a:defRPr sz="3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848" indent="-232121" defTabSz="952830">
              <a:defRPr sz="3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29712" indent="-232121" defTabSz="952830">
              <a:defRPr sz="3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76" indent="-232121" defTabSz="952830">
              <a:defRPr sz="3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3063" indent="-232121" defTabSz="95283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30550" indent="-232121" defTabSz="95283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8037" indent="-232121" defTabSz="95283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5524" indent="-232121" defTabSz="95283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D89BD88-53E4-4E86-8882-EE1F9723E119}" type="slidenum">
              <a:rPr lang="en-US" altLang="en-US" sz="1800">
                <a:latin typeface="Times New Roman" panose="02020603050405020304" pitchFamily="18" charset="0"/>
              </a:rPr>
              <a:pPr/>
              <a:t>6</a:t>
            </a:fld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671425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</a:t>
            </a:r>
            <a:r>
              <a:rPr lang="en-US" baseline="0" dirty="0" smtClean="0"/>
              <a:t> am beginning with the end of clinical testing…the </a:t>
            </a:r>
            <a:r>
              <a:rPr lang="en-US" baseline="0" dirty="0" err="1" smtClean="0"/>
              <a:t>ind.</a:t>
            </a:r>
            <a:r>
              <a:rPr lang="en-US" baseline="0" dirty="0" smtClean="0"/>
              <a:t>  This is what you need to know before you can put the drug in humans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8CBA6B-4BE6-49C0-A06C-21D36ED360D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3951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830">
              <a:defRPr sz="3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6420" indent="-290557" defTabSz="952830">
              <a:defRPr sz="3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848" indent="-232121" defTabSz="952830">
              <a:defRPr sz="3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29712" indent="-232121" defTabSz="952830">
              <a:defRPr sz="3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76" indent="-232121" defTabSz="952830">
              <a:defRPr sz="3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3063" indent="-232121" defTabSz="95283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30550" indent="-232121" defTabSz="95283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8037" indent="-232121" defTabSz="95283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5524" indent="-232121" defTabSz="95283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D339998-2972-4FBB-8374-F76C5D93C7E8}" type="slidenum">
              <a:rPr lang="en-US" altLang="en-US" sz="180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14</a:t>
            </a:fld>
            <a:endParaRPr lang="en-US" alt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6801534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*Often</a:t>
            </a:r>
            <a:r>
              <a:rPr lang="en-US" baseline="0" dirty="0" smtClean="0"/>
              <a:t> there is a few page protocol summary placed just after the schema</a:t>
            </a:r>
            <a:endParaRPr lang="en-US" dirty="0" smtClean="0"/>
          </a:p>
          <a:p>
            <a:r>
              <a:rPr lang="en-US" dirty="0" smtClean="0"/>
              <a:t>Include </a:t>
            </a:r>
            <a:r>
              <a:rPr lang="en-US" dirty="0" err="1" smtClean="0"/>
              <a:t>bg</a:t>
            </a:r>
            <a:r>
              <a:rPr lang="en-US" dirty="0" smtClean="0"/>
              <a:t>/</a:t>
            </a:r>
            <a:r>
              <a:rPr lang="en-US" dirty="0" err="1" smtClean="0"/>
              <a:t>justif</a:t>
            </a:r>
            <a:r>
              <a:rPr lang="en-US" baseline="0" dirty="0" smtClean="0"/>
              <a:t> for all objectives and doses used in the study +/- methods if not standard.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8CBA6B-4BE6-49C0-A06C-21D36ED360D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9520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Don’t want to get too far away from the real world if you don’t have to for both translatability and screening</a:t>
            </a:r>
            <a:r>
              <a:rPr lang="en-US" baseline="0" dirty="0" smtClean="0"/>
              <a:t> failure reasons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8CBA6B-4BE6-49C0-A06C-21D36ED360D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1075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8CBA6B-4BE6-49C0-A06C-21D36ED360DA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1556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8CBA6B-4BE6-49C0-A06C-21D36ED360D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2438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8CBA6B-4BE6-49C0-A06C-21D36ED360DA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567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0298F-514E-3840-ACA0-E6CBD9F9445B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8D54B-EF55-0D4E-B090-AEE90C616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5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0298F-514E-3840-ACA0-E6CBD9F9445B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8D54B-EF55-0D4E-B090-AEE90C616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76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0298F-514E-3840-ACA0-E6CBD9F9445B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8D54B-EF55-0D4E-B090-AEE90C616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79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471" y="382118"/>
            <a:ext cx="7772400" cy="11396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6471" y="1981647"/>
            <a:ext cx="3821173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6357" y="1981647"/>
            <a:ext cx="3822514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C72920-F94D-4795-A34B-42569800CA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62424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471" y="382118"/>
            <a:ext cx="7772400" cy="11396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6471" y="1981647"/>
            <a:ext cx="3821173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36357" y="1981647"/>
            <a:ext cx="3822514" cy="19923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36357" y="4102733"/>
            <a:ext cx="3822514" cy="19937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0F1E34-A3A8-4523-8E61-BCE06C4761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1247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0298F-514E-3840-ACA0-E6CBD9F9445B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8D54B-EF55-0D4E-B090-AEE90C616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90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0298F-514E-3840-ACA0-E6CBD9F9445B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8D54B-EF55-0D4E-B090-AEE90C616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77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0298F-514E-3840-ACA0-E6CBD9F9445B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8D54B-EF55-0D4E-B090-AEE90C616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494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0298F-514E-3840-ACA0-E6CBD9F9445B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8D54B-EF55-0D4E-B090-AEE90C616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25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0298F-514E-3840-ACA0-E6CBD9F9445B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8D54B-EF55-0D4E-B090-AEE90C616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12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0298F-514E-3840-ACA0-E6CBD9F9445B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8D54B-EF55-0D4E-B090-AEE90C616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18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0298F-514E-3840-ACA0-E6CBD9F9445B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8D54B-EF55-0D4E-B090-AEE90C616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19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0298F-514E-3840-ACA0-E6CBD9F9445B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8D54B-EF55-0D4E-B090-AEE90C616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16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0298F-514E-3840-ACA0-E6CBD9F9445B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A8D54B-EF55-0D4E-B090-AEE90C616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735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www.fda.gov/cder/_vti_bin/shtml.dll/handbook/develop.htm/map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50000"/>
              </a:schemeClr>
            </a:gs>
            <a:gs pos="87000">
              <a:srgbClr val="FFFFFF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April 2013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905" y="5305817"/>
            <a:ext cx="2016699" cy="15521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5354" y="1094704"/>
            <a:ext cx="79495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Clinical Trial Protocol &amp; Amendments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31058" y="2836839"/>
            <a:ext cx="61786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latin typeface="Arial"/>
                <a:cs typeface="Arial"/>
              </a:rPr>
              <a:t>William Petros, PharmD, FCCP</a:t>
            </a:r>
          </a:p>
          <a:p>
            <a:pPr algn="r"/>
            <a:r>
              <a:rPr lang="en-US" sz="2000" dirty="0" smtClean="0">
                <a:latin typeface="Arial"/>
                <a:cs typeface="Arial"/>
              </a:rPr>
              <a:t>Professor, Schools of Pharmacy &amp; Medicine</a:t>
            </a:r>
          </a:p>
          <a:p>
            <a:pPr algn="r"/>
            <a:r>
              <a:rPr lang="en-US" sz="2000" dirty="0" smtClean="0">
                <a:latin typeface="Arial"/>
                <a:cs typeface="Arial"/>
              </a:rPr>
              <a:t>Associate Director for Anticancer Drug Development</a:t>
            </a:r>
          </a:p>
          <a:p>
            <a:pPr algn="r"/>
            <a:r>
              <a:rPr lang="en-US" dirty="0" smtClean="0">
                <a:latin typeface="Arial"/>
                <a:cs typeface="Arial"/>
              </a:rPr>
              <a:t>Mary Babb Randolph Cancer Center</a:t>
            </a:r>
          </a:p>
          <a:p>
            <a:pPr algn="r"/>
            <a:r>
              <a:rPr lang="en-US" dirty="0" smtClean="0">
                <a:latin typeface="Arial"/>
                <a:cs typeface="Arial"/>
              </a:rPr>
              <a:t>West Virginia University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475781" y="2896068"/>
            <a:ext cx="6273429" cy="1343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0" y="0"/>
            <a:ext cx="9144000" cy="74585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46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1" y="380777"/>
            <a:ext cx="8001670" cy="1143671"/>
          </a:xfrm>
        </p:spPr>
        <p:txBody>
          <a:bodyPr/>
          <a:lstStyle/>
          <a:p>
            <a:pPr defTabSz="770962"/>
            <a:r>
              <a:rPr lang="en-US" altLang="en-US" sz="3125"/>
              <a:t>Overview of Pre-Clinical Anti-Cancer</a:t>
            </a:r>
            <a:br>
              <a:rPr lang="en-US" altLang="en-US" sz="3125"/>
            </a:br>
            <a:r>
              <a:rPr lang="en-US" altLang="en-US" sz="3125"/>
              <a:t>Drug Development</a:t>
            </a: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686470" y="2058071"/>
            <a:ext cx="2215100" cy="556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982" tIns="43991" rIns="87982" bIns="43991">
            <a:spAutoFit/>
          </a:bodyPr>
          <a:lstStyle>
            <a:lvl1pPr defTabSz="1035050">
              <a:buSzPct val="100000"/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35050">
              <a:buSzPct val="100000"/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35050">
              <a:buSzPct val="100000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35050">
              <a:buSzPct val="100000"/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35050">
              <a:buSzPct val="100000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sz="3041"/>
              <a:t>Cell Culture</a:t>
            </a: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2896047" y="3581177"/>
            <a:ext cx="3428572" cy="556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982" tIns="43991" rIns="87982" bIns="43991">
            <a:spAutoFit/>
          </a:bodyPr>
          <a:lstStyle>
            <a:lvl1pPr defTabSz="1035050">
              <a:buSzPct val="100000"/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35050">
              <a:buSzPct val="100000"/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35050">
              <a:buSzPct val="100000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35050">
              <a:buSzPct val="100000"/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35050">
              <a:buSzPct val="100000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sz="3041"/>
              <a:t>Human Xenografts</a:t>
            </a: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1675954" y="2819624"/>
            <a:ext cx="3948843" cy="556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982" tIns="43991" rIns="87982" bIns="43991">
            <a:spAutoFit/>
          </a:bodyPr>
          <a:lstStyle>
            <a:lvl1pPr defTabSz="1035050">
              <a:buSzPct val="100000"/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35050">
              <a:buSzPct val="100000"/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35050">
              <a:buSzPct val="100000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35050">
              <a:buSzPct val="100000"/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35050">
              <a:buSzPct val="100000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sz="3041"/>
              <a:t>Animal Tumor Models</a:t>
            </a:r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4208654" y="4483510"/>
            <a:ext cx="3835159" cy="556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982" tIns="43991" rIns="87982" bIns="43991">
            <a:spAutoFit/>
          </a:bodyPr>
          <a:lstStyle>
            <a:lvl1pPr defTabSz="1035050">
              <a:buSzPct val="100000"/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35050">
              <a:buSzPct val="100000"/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35050">
              <a:buSzPct val="100000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35050">
              <a:buSzPct val="100000"/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35050">
              <a:buSzPct val="100000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sz="3041"/>
              <a:t>Pharmaceutics &amp; Tox</a:t>
            </a:r>
          </a:p>
        </p:txBody>
      </p:sp>
      <p:sp>
        <p:nvSpPr>
          <p:cNvPr id="19463" name="Line 7"/>
          <p:cNvSpPr>
            <a:spLocks noChangeShapeType="1"/>
          </p:cNvSpPr>
          <p:nvPr/>
        </p:nvSpPr>
        <p:spPr bwMode="auto">
          <a:xfrm>
            <a:off x="380777" y="2438848"/>
            <a:ext cx="4723507" cy="3276823"/>
          </a:xfrm>
          <a:prstGeom prst="line">
            <a:avLst/>
          </a:prstGeom>
          <a:noFill/>
          <a:ln w="635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7764" tIns="38883" rIns="77764" bIns="38883"/>
          <a:lstStyle/>
          <a:p>
            <a:endParaRPr lang="en-US" sz="1520"/>
          </a:p>
        </p:txBody>
      </p:sp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5182048" y="5867177"/>
            <a:ext cx="3841442" cy="556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982" tIns="43991" rIns="87982" bIns="43991">
            <a:spAutoFit/>
          </a:bodyPr>
          <a:lstStyle>
            <a:lvl1pPr defTabSz="1035050">
              <a:buSzPct val="100000"/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35050">
              <a:buSzPct val="100000"/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35050">
              <a:buSzPct val="100000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35050">
              <a:buSzPct val="100000"/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35050">
              <a:buSzPct val="100000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sz="3041"/>
              <a:t>Human Clinical Trials</a:t>
            </a:r>
          </a:p>
        </p:txBody>
      </p:sp>
    </p:spTree>
    <p:extLst>
      <p:ext uri="{BB962C8B-B14F-4D97-AF65-F5344CB8AC3E}">
        <p14:creationId xmlns:p14="http://schemas.microsoft.com/office/powerpoint/2010/main" val="328196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770962"/>
            <a:r>
              <a:rPr lang="en-US" altLang="en-US" smtClean="0"/>
              <a:t>Pre-Human Testing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15636" y="2568902"/>
            <a:ext cx="4435242" cy="3527546"/>
          </a:xfrm>
        </p:spPr>
        <p:txBody>
          <a:bodyPr/>
          <a:lstStyle/>
          <a:p>
            <a:pPr marL="288273" indent="-288273" defTabSz="770962"/>
            <a:r>
              <a:rPr lang="en-US" altLang="en-US" sz="2872"/>
              <a:t>Mix drug with cancerous and normal cells grown in lab</a:t>
            </a:r>
          </a:p>
        </p:txBody>
      </p:sp>
      <p:pic>
        <p:nvPicPr>
          <p:cNvPr id="20484" name="Picture 4" descr="Martin_R10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57356" y="1942766"/>
            <a:ext cx="3498050" cy="3169562"/>
          </a:xfrm>
          <a:noFill/>
        </p:spPr>
      </p:pic>
    </p:spTree>
    <p:extLst>
      <p:ext uri="{BB962C8B-B14F-4D97-AF65-F5344CB8AC3E}">
        <p14:creationId xmlns:p14="http://schemas.microsoft.com/office/powerpoint/2010/main" val="351939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770962"/>
            <a:r>
              <a:rPr lang="en-US" altLang="en-US" smtClean="0"/>
              <a:t>Pre-Human Testing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6471" y="1981647"/>
            <a:ext cx="3817151" cy="4114800"/>
          </a:xfrm>
        </p:spPr>
        <p:txBody>
          <a:bodyPr/>
          <a:lstStyle/>
          <a:p>
            <a:pPr marL="288273" indent="-288273" defTabSz="770962"/>
            <a:r>
              <a:rPr lang="en-US" altLang="en-US" sz="2872"/>
              <a:t>Evaluation of drug in animals</a:t>
            </a:r>
          </a:p>
          <a:p>
            <a:pPr marL="627496" lvl="1" indent="-241344" defTabSz="770962"/>
            <a:r>
              <a:rPr lang="en-US" altLang="en-US" sz="2365"/>
              <a:t>Effectiveness</a:t>
            </a:r>
          </a:p>
          <a:p>
            <a:pPr marL="627496" lvl="1" indent="-241344" defTabSz="770962"/>
            <a:r>
              <a:rPr lang="en-US" altLang="en-US" sz="2365"/>
              <a:t>Toxicity</a:t>
            </a:r>
          </a:p>
          <a:p>
            <a:pPr marL="627496" lvl="1" indent="-241344" defTabSz="770962"/>
            <a:endParaRPr lang="en-US" altLang="en-US" sz="2365"/>
          </a:p>
        </p:txBody>
      </p:sp>
      <p:pic>
        <p:nvPicPr>
          <p:cNvPr id="21508" name="Picture 4" descr="research_01_img_1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2020530"/>
            <a:ext cx="4305189" cy="3644192"/>
          </a:xfrm>
          <a:noFill/>
        </p:spPr>
      </p:pic>
    </p:spTree>
    <p:extLst>
      <p:ext uri="{BB962C8B-B14F-4D97-AF65-F5344CB8AC3E}">
        <p14:creationId xmlns:p14="http://schemas.microsoft.com/office/powerpoint/2010/main" val="336426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Outline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1362974" y="1868567"/>
            <a:ext cx="7055674" cy="3583325"/>
          </a:xfrm>
        </p:spPr>
        <p:txBody>
          <a:bodyPr/>
          <a:lstStyle/>
          <a:p>
            <a:pPr marL="724033" indent="-724033">
              <a:buFontTx/>
              <a:buAutoNum type="romanUcPeriod"/>
            </a:pPr>
            <a:r>
              <a:rPr lang="en-US" altLang="en-US" dirty="0" smtClean="0"/>
              <a:t>Rationale for Clinical Trials</a:t>
            </a:r>
          </a:p>
          <a:p>
            <a:pPr marL="724033" indent="-724033">
              <a:buFontTx/>
              <a:buAutoNum type="romanUcPeriod"/>
            </a:pPr>
            <a:r>
              <a:rPr lang="en-US" altLang="en-US" dirty="0" smtClean="0"/>
              <a:t>Preclinical Testing</a:t>
            </a:r>
          </a:p>
          <a:p>
            <a:pPr marL="724033" indent="-724033">
              <a:buFontTx/>
              <a:buAutoNum type="romanUcPeriod"/>
            </a:pPr>
            <a:r>
              <a:rPr lang="en-US" altLang="en-US" b="1" dirty="0" smtClean="0"/>
              <a:t>Types of Clinical </a:t>
            </a:r>
            <a:r>
              <a:rPr lang="en-US" altLang="en-US" b="1" dirty="0" smtClean="0"/>
              <a:t>Trials</a:t>
            </a:r>
            <a:endParaRPr lang="en-US" altLang="en-US" b="1" dirty="0" smtClean="0"/>
          </a:p>
          <a:p>
            <a:pPr marL="724033" indent="-724033">
              <a:buFontTx/>
              <a:buAutoNum type="romanUcPeriod"/>
            </a:pPr>
            <a:r>
              <a:rPr lang="en-US" altLang="en-US" dirty="0" smtClean="0"/>
              <a:t>Elements of the Protocol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57556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6471" y="164915"/>
            <a:ext cx="7772400" cy="882222"/>
          </a:xfrm>
        </p:spPr>
        <p:txBody>
          <a:bodyPr/>
          <a:lstStyle/>
          <a:p>
            <a:pPr eaLnBrk="1" hangingPunct="1"/>
            <a:r>
              <a:rPr lang="en-US" altLang="en-US" smtClean="0"/>
              <a:t>Types of Clinical Trials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471" y="1175849"/>
            <a:ext cx="7772400" cy="5405954"/>
          </a:xfrm>
        </p:spPr>
        <p:txBody>
          <a:bodyPr>
            <a:normAutofit lnSpcReduction="10000"/>
          </a:bodyPr>
          <a:lstStyle/>
          <a:p>
            <a:pPr marL="0" indent="0">
              <a:buNone/>
              <a:defRPr/>
            </a:pPr>
            <a:r>
              <a:rPr lang="en-US" u="sng" dirty="0" smtClean="0"/>
              <a:t>Therapeutic</a:t>
            </a:r>
            <a:r>
              <a:rPr lang="en-US" dirty="0" smtClean="0"/>
              <a:t>:</a:t>
            </a:r>
          </a:p>
          <a:p>
            <a:pPr eaLnBrk="1" hangingPunct="1">
              <a:defRPr/>
            </a:pPr>
            <a:r>
              <a:rPr lang="en-US" dirty="0" smtClean="0"/>
              <a:t>Treatment</a:t>
            </a:r>
          </a:p>
          <a:p>
            <a:pPr lvl="1" eaLnBrk="1" hangingPunct="1">
              <a:defRPr/>
            </a:pPr>
            <a:r>
              <a:rPr lang="en-US" dirty="0" smtClean="0"/>
              <a:t>Test new approaches to treat a disease</a:t>
            </a:r>
          </a:p>
          <a:p>
            <a:pPr eaLnBrk="1" hangingPunct="1">
              <a:defRPr/>
            </a:pPr>
            <a:r>
              <a:rPr lang="en-US" dirty="0" smtClean="0"/>
              <a:t>Prevention</a:t>
            </a:r>
          </a:p>
          <a:p>
            <a:pPr lvl="1" eaLnBrk="1" hangingPunct="1">
              <a:defRPr/>
            </a:pPr>
            <a:r>
              <a:rPr lang="en-US" dirty="0" smtClean="0"/>
              <a:t>What approaches can prevent disease</a:t>
            </a:r>
          </a:p>
          <a:p>
            <a:pPr marL="0" indent="0">
              <a:buNone/>
              <a:defRPr/>
            </a:pPr>
            <a:r>
              <a:rPr lang="en-US" u="sng" dirty="0" smtClean="0"/>
              <a:t>Non-therapeutic</a:t>
            </a:r>
            <a:r>
              <a:rPr lang="en-US" dirty="0" smtClean="0"/>
              <a:t>:</a:t>
            </a:r>
          </a:p>
          <a:p>
            <a:pPr eaLnBrk="1" hangingPunct="1">
              <a:defRPr/>
            </a:pPr>
            <a:r>
              <a:rPr lang="en-US" dirty="0" smtClean="0"/>
              <a:t>Early-detection/screening</a:t>
            </a:r>
          </a:p>
          <a:p>
            <a:pPr lvl="1" eaLnBrk="1" hangingPunct="1">
              <a:defRPr/>
            </a:pPr>
            <a:r>
              <a:rPr lang="en-US" dirty="0" smtClean="0"/>
              <a:t>What are new ways to find hidden disease</a:t>
            </a:r>
          </a:p>
          <a:p>
            <a:pPr eaLnBrk="1" hangingPunct="1">
              <a:defRPr/>
            </a:pPr>
            <a:r>
              <a:rPr lang="en-US" dirty="0" smtClean="0"/>
              <a:t>Diagnostic/Prognostic/Epidemiologic</a:t>
            </a:r>
          </a:p>
          <a:p>
            <a:pPr lvl="1" eaLnBrk="1" hangingPunct="1">
              <a:defRPr/>
            </a:pPr>
            <a:r>
              <a:rPr lang="en-US" dirty="0" smtClean="0"/>
              <a:t>How can new tests or procedures ID disease</a:t>
            </a:r>
          </a:p>
        </p:txBody>
      </p:sp>
    </p:spTree>
    <p:extLst>
      <p:ext uri="{BB962C8B-B14F-4D97-AF65-F5344CB8AC3E}">
        <p14:creationId xmlns:p14="http://schemas.microsoft.com/office/powerpoint/2010/main" val="206909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evelop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432" y="503783"/>
            <a:ext cx="6464549" cy="6354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517535" y="1"/>
            <a:ext cx="7624917" cy="50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959" tIns="43980" rIns="87959" bIns="43980">
            <a:spAutoFit/>
          </a:bodyPr>
          <a:lstStyle>
            <a:lvl1pPr defTabSz="1035050">
              <a:buSzPct val="100000"/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35050">
              <a:buSzPct val="100000"/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35050">
              <a:buSzPct val="100000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35050">
              <a:buSzPct val="100000"/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35050">
              <a:buSzPct val="100000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SzTx/>
              <a:buFontTx/>
              <a:buNone/>
            </a:pPr>
            <a:r>
              <a:rPr lang="en-US" altLang="en-US" sz="2703"/>
              <a:t>http://www.fda.gov/cder/handbook/develop.htm</a:t>
            </a:r>
          </a:p>
        </p:txBody>
      </p:sp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6883084" y="4384294"/>
            <a:ext cx="2216281" cy="738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959" tIns="43980" rIns="87959" bIns="43980">
            <a:spAutoFit/>
          </a:bodyPr>
          <a:lstStyle>
            <a:lvl1pPr defTabSz="1035050">
              <a:buSzPct val="100000"/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35050">
              <a:buSzPct val="100000"/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35050">
              <a:buSzPct val="100000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35050">
              <a:buSzPct val="100000"/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35050">
              <a:buSzPct val="100000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SzTx/>
              <a:buFontTx/>
              <a:buNone/>
            </a:pPr>
            <a:r>
              <a:rPr lang="en-US" altLang="en-US" sz="2112" dirty="0">
                <a:solidFill>
                  <a:srgbClr val="000000"/>
                </a:solidFill>
              </a:rPr>
              <a:t>Post-marketing studies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969" y="4980933"/>
            <a:ext cx="252063" cy="21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941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defTabSz="770962"/>
            <a:r>
              <a:rPr lang="en-US" altLang="en-US" smtClean="0"/>
              <a:t>Overview of Clinical Drug Development</a:t>
            </a:r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533623" y="2029915"/>
            <a:ext cx="2083674" cy="55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992" tIns="43996" rIns="87992" bIns="43996">
            <a:spAutoFit/>
          </a:bodyPr>
          <a:lstStyle>
            <a:lvl1pPr defTabSz="1035050">
              <a:buSzPct val="100000"/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35050">
              <a:buSzPct val="100000"/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35050">
              <a:buSzPct val="100000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35050">
              <a:buSzPct val="100000"/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35050">
              <a:buSzPct val="100000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sz="3041" dirty="0"/>
              <a:t>Pre-clinical</a:t>
            </a: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2362424" y="2794149"/>
            <a:ext cx="1500181" cy="55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992" tIns="43996" rIns="87992" bIns="43996">
            <a:spAutoFit/>
          </a:bodyPr>
          <a:lstStyle>
            <a:lvl1pPr defTabSz="1035050">
              <a:buSzPct val="100000"/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35050">
              <a:buSzPct val="100000"/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35050">
              <a:buSzPct val="100000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35050">
              <a:buSzPct val="100000"/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35050">
              <a:buSzPct val="100000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sz="3041"/>
              <a:t>Phase I</a:t>
            </a: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3507435" y="3632126"/>
            <a:ext cx="1609185" cy="55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992" tIns="43996" rIns="87992" bIns="43996">
            <a:spAutoFit/>
          </a:bodyPr>
          <a:lstStyle>
            <a:lvl1pPr defTabSz="1035050">
              <a:buSzPct val="100000"/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35050">
              <a:buSzPct val="100000"/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35050">
              <a:buSzPct val="100000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35050">
              <a:buSzPct val="100000"/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35050">
              <a:buSzPct val="100000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sz="3041"/>
              <a:t>Phase II</a:t>
            </a:r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4724848" y="4470102"/>
            <a:ext cx="1718189" cy="55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992" tIns="43996" rIns="87992" bIns="43996">
            <a:spAutoFit/>
          </a:bodyPr>
          <a:lstStyle>
            <a:lvl1pPr defTabSz="1035050">
              <a:buSzPct val="100000"/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35050">
              <a:buSzPct val="100000"/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35050">
              <a:buSzPct val="100000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35050">
              <a:buSzPct val="100000"/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35050">
              <a:buSzPct val="100000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sz="3041"/>
              <a:t>Phase III</a:t>
            </a: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5868518" y="5460926"/>
            <a:ext cx="2561560" cy="55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992" tIns="43996" rIns="87992" bIns="43996">
            <a:spAutoFit/>
          </a:bodyPr>
          <a:lstStyle>
            <a:lvl1pPr defTabSz="1035050">
              <a:buSzPct val="100000"/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35050">
              <a:buSzPct val="100000"/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35050">
              <a:buSzPct val="100000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35050">
              <a:buSzPct val="100000"/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35050">
              <a:buSzPct val="100000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sz="3041"/>
              <a:t>FDA Approval</a:t>
            </a:r>
          </a:p>
        </p:txBody>
      </p:sp>
      <p:sp>
        <p:nvSpPr>
          <p:cNvPr id="26632" name="Line 8"/>
          <p:cNvSpPr>
            <a:spLocks noChangeShapeType="1"/>
          </p:cNvSpPr>
          <p:nvPr/>
        </p:nvSpPr>
        <p:spPr bwMode="auto">
          <a:xfrm>
            <a:off x="1143671" y="2743200"/>
            <a:ext cx="4492895" cy="2972471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7764" tIns="38883" rIns="77764" bIns="38883"/>
          <a:lstStyle/>
          <a:p>
            <a:endParaRPr lang="en-US" sz="1520"/>
          </a:p>
        </p:txBody>
      </p:sp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505468" y="4526414"/>
            <a:ext cx="1530637" cy="5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992" tIns="43996" rIns="87992" bIns="43996">
            <a:spAutoFit/>
          </a:bodyPr>
          <a:lstStyle>
            <a:lvl1pPr marL="388938" indent="-388938" defTabSz="1035050">
              <a:buSzPct val="100000"/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35050">
              <a:buSzPct val="100000"/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35050">
              <a:buSzPct val="100000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35050">
              <a:buSzPct val="100000"/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35050">
              <a:buSzPct val="100000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sz="2872"/>
              <a:t>Phase 0</a:t>
            </a:r>
          </a:p>
        </p:txBody>
      </p:sp>
      <p:sp>
        <p:nvSpPr>
          <p:cNvPr id="26634" name="Line 10"/>
          <p:cNvSpPr>
            <a:spLocks noChangeShapeType="1"/>
          </p:cNvSpPr>
          <p:nvPr/>
        </p:nvSpPr>
        <p:spPr bwMode="auto">
          <a:xfrm flipV="1">
            <a:off x="1107470" y="3350566"/>
            <a:ext cx="485356" cy="1253612"/>
          </a:xfrm>
          <a:prstGeom prst="line">
            <a:avLst/>
          </a:prstGeom>
          <a:noFill/>
          <a:ln w="349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7764" tIns="38883" rIns="77764" bIns="38883"/>
          <a:lstStyle/>
          <a:p>
            <a:endParaRPr lang="en-US" sz="1520"/>
          </a:p>
        </p:txBody>
      </p:sp>
      <p:sp>
        <p:nvSpPr>
          <p:cNvPr id="532491" name="Text Box 11"/>
          <p:cNvSpPr txBox="1">
            <a:spLocks noChangeArrowheads="1"/>
          </p:cNvSpPr>
          <p:nvPr/>
        </p:nvSpPr>
        <p:spPr bwMode="auto">
          <a:xfrm>
            <a:off x="697197" y="5009089"/>
            <a:ext cx="897598" cy="468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7746" tIns="38874" rIns="77746" bIns="38874">
            <a:spAutoFit/>
          </a:bodyPr>
          <a:lstStyle>
            <a:lvl1pPr defTabSz="1035050">
              <a:buSzPct val="100000"/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35050">
              <a:buSzPct val="100000"/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35050">
              <a:buSzPct val="100000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35050">
              <a:buSzPct val="100000"/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35050">
              <a:buSzPct val="100000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SzTx/>
              <a:buFontTx/>
              <a:buNone/>
            </a:pPr>
            <a:r>
              <a:rPr lang="en-US" altLang="en-US" sz="2534" i="1" dirty="0">
                <a:solidFill>
                  <a:srgbClr val="0070C0"/>
                </a:solidFill>
              </a:rPr>
              <a:t>MOA</a:t>
            </a:r>
          </a:p>
        </p:txBody>
      </p:sp>
      <p:sp>
        <p:nvSpPr>
          <p:cNvPr id="532493" name="Text Box 13"/>
          <p:cNvSpPr txBox="1">
            <a:spLocks noChangeArrowheads="1"/>
          </p:cNvSpPr>
          <p:nvPr/>
        </p:nvSpPr>
        <p:spPr bwMode="auto">
          <a:xfrm>
            <a:off x="6438341" y="4523733"/>
            <a:ext cx="2668917" cy="468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7746" tIns="38874" rIns="77746" bIns="38874">
            <a:spAutoFit/>
          </a:bodyPr>
          <a:lstStyle>
            <a:lvl1pPr defTabSz="1035050">
              <a:buSzPct val="100000"/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35050">
              <a:buSzPct val="100000"/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35050">
              <a:buSzPct val="100000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35050">
              <a:buSzPct val="100000"/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35050">
              <a:buSzPct val="100000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SzTx/>
              <a:buFontTx/>
              <a:buNone/>
            </a:pPr>
            <a:r>
              <a:rPr lang="en-US" altLang="en-US" sz="2534" b="1" i="1" dirty="0" err="1">
                <a:solidFill>
                  <a:srgbClr val="0070C0"/>
                </a:solidFill>
              </a:rPr>
              <a:t>Tx</a:t>
            </a:r>
            <a:r>
              <a:rPr lang="en-US" altLang="en-US" sz="2534" b="1" i="1" dirty="0">
                <a:solidFill>
                  <a:srgbClr val="0070C0"/>
                </a:solidFill>
              </a:rPr>
              <a:t> Improvement</a:t>
            </a:r>
          </a:p>
        </p:txBody>
      </p:sp>
      <p:sp>
        <p:nvSpPr>
          <p:cNvPr id="532494" name="Text Box 14"/>
          <p:cNvSpPr txBox="1">
            <a:spLocks noChangeArrowheads="1"/>
          </p:cNvSpPr>
          <p:nvPr/>
        </p:nvSpPr>
        <p:spPr bwMode="auto">
          <a:xfrm>
            <a:off x="5151209" y="3687097"/>
            <a:ext cx="3443166" cy="468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7746" tIns="38874" rIns="77746" bIns="38874">
            <a:spAutoFit/>
          </a:bodyPr>
          <a:lstStyle>
            <a:lvl1pPr defTabSz="1035050">
              <a:buSzPct val="100000"/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35050">
              <a:buSzPct val="100000"/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35050">
              <a:buSzPct val="100000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35050">
              <a:buSzPct val="100000"/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35050">
              <a:buSzPct val="100000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SzTx/>
              <a:buFontTx/>
              <a:buNone/>
            </a:pPr>
            <a:r>
              <a:rPr lang="en-US" altLang="en-US" sz="2534" b="1" i="1" dirty="0">
                <a:solidFill>
                  <a:srgbClr val="0070C0"/>
                </a:solidFill>
              </a:rPr>
              <a:t>Activity</a:t>
            </a:r>
            <a:r>
              <a:rPr lang="en-US" altLang="en-US" sz="2534" i="1" dirty="0">
                <a:solidFill>
                  <a:srgbClr val="0070C0"/>
                </a:solidFill>
              </a:rPr>
              <a:t>/Safety/Dosing</a:t>
            </a:r>
          </a:p>
        </p:txBody>
      </p:sp>
      <p:sp>
        <p:nvSpPr>
          <p:cNvPr id="532495" name="Text Box 15"/>
          <p:cNvSpPr txBox="1">
            <a:spLocks noChangeArrowheads="1"/>
          </p:cNvSpPr>
          <p:nvPr/>
        </p:nvSpPr>
        <p:spPr bwMode="auto">
          <a:xfrm>
            <a:off x="3864078" y="2851802"/>
            <a:ext cx="4891448" cy="468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7746" tIns="38874" rIns="77746" bIns="38874">
            <a:spAutoFit/>
          </a:bodyPr>
          <a:lstStyle>
            <a:lvl1pPr defTabSz="1035050">
              <a:buSzPct val="100000"/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35050">
              <a:buSzPct val="100000"/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35050">
              <a:buSzPct val="100000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35050">
              <a:buSzPct val="100000"/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35050">
              <a:buSzPct val="100000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SzTx/>
              <a:buFontTx/>
              <a:buNone/>
            </a:pPr>
            <a:r>
              <a:rPr lang="en-US" altLang="en-US" sz="2534" b="1" i="1" dirty="0">
                <a:solidFill>
                  <a:srgbClr val="0070C0"/>
                </a:solidFill>
              </a:rPr>
              <a:t>Safety</a:t>
            </a:r>
            <a:r>
              <a:rPr lang="en-US" altLang="en-US" sz="2534" i="1" dirty="0">
                <a:solidFill>
                  <a:srgbClr val="0070C0"/>
                </a:solidFill>
              </a:rPr>
              <a:t>/Early Activity/</a:t>
            </a:r>
            <a:r>
              <a:rPr lang="en-US" altLang="en-US" sz="2534" i="1" dirty="0" err="1">
                <a:solidFill>
                  <a:srgbClr val="0070C0"/>
                </a:solidFill>
              </a:rPr>
              <a:t>Pcol</a:t>
            </a:r>
            <a:r>
              <a:rPr lang="en-US" altLang="en-US" sz="2534" i="1" dirty="0">
                <a:solidFill>
                  <a:srgbClr val="0070C0"/>
                </a:solidFill>
              </a:rPr>
              <a:t>/Dosing</a:t>
            </a:r>
          </a:p>
        </p:txBody>
      </p:sp>
    </p:spTree>
    <p:extLst>
      <p:ext uri="{BB962C8B-B14F-4D97-AF65-F5344CB8AC3E}">
        <p14:creationId xmlns:p14="http://schemas.microsoft.com/office/powerpoint/2010/main" val="81434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491" grpId="0"/>
      <p:bldP spid="532493" grpId="0"/>
      <p:bldP spid="532494" grpId="0"/>
      <p:bldP spid="53249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Phase I Trials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3455" y="1642435"/>
            <a:ext cx="7772400" cy="4688646"/>
          </a:xfrm>
        </p:spPr>
        <p:txBody>
          <a:bodyPr/>
          <a:lstStyle/>
          <a:p>
            <a:r>
              <a:rPr lang="en-US" altLang="en-US" dirty="0" smtClean="0"/>
              <a:t>Goals:</a:t>
            </a:r>
          </a:p>
          <a:p>
            <a:pPr lvl="1"/>
            <a:r>
              <a:rPr lang="en-US" altLang="en-US" dirty="0" smtClean="0"/>
              <a:t>Evaluate the nature of toxicities </a:t>
            </a:r>
          </a:p>
          <a:p>
            <a:pPr lvl="1"/>
            <a:r>
              <a:rPr lang="en-US" altLang="en-US" dirty="0" smtClean="0"/>
              <a:t>Determine the “</a:t>
            </a:r>
            <a:r>
              <a:rPr lang="en-US" altLang="en-US" dirty="0" smtClean="0">
                <a:solidFill>
                  <a:srgbClr val="0070C0"/>
                </a:solidFill>
              </a:rPr>
              <a:t>maximally tolerated dose</a:t>
            </a:r>
            <a:r>
              <a:rPr lang="en-US" altLang="en-US" dirty="0" smtClean="0"/>
              <a:t>” or </a:t>
            </a:r>
            <a:r>
              <a:rPr lang="en-US" altLang="en-US" dirty="0" smtClean="0">
                <a:solidFill>
                  <a:srgbClr val="0070C0"/>
                </a:solidFill>
              </a:rPr>
              <a:t>“optimal biologic dose”</a:t>
            </a:r>
            <a:r>
              <a:rPr lang="en-US" altLang="en-US" dirty="0" smtClean="0"/>
              <a:t> or </a:t>
            </a:r>
            <a:r>
              <a:rPr lang="en-US" altLang="en-US" dirty="0" smtClean="0">
                <a:solidFill>
                  <a:srgbClr val="0070C0"/>
                </a:solidFill>
              </a:rPr>
              <a:t>alternative target</a:t>
            </a:r>
          </a:p>
          <a:p>
            <a:pPr lvl="1"/>
            <a:r>
              <a:rPr lang="en-US" altLang="en-US" dirty="0" smtClean="0"/>
              <a:t>Identify a feasible schedule of administration</a:t>
            </a:r>
          </a:p>
          <a:p>
            <a:pPr lvl="1"/>
            <a:r>
              <a:rPr lang="en-US" altLang="en-US" dirty="0" smtClean="0"/>
              <a:t>Investigate the way in which the drug distributes and is eliminated from the body</a:t>
            </a:r>
          </a:p>
          <a:p>
            <a:pPr lvl="1"/>
            <a:r>
              <a:rPr lang="en-US" altLang="en-US" dirty="0" smtClean="0"/>
              <a:t>Observe any anti-tumor effects</a:t>
            </a:r>
          </a:p>
          <a:p>
            <a:pPr lvl="1"/>
            <a:r>
              <a:rPr lang="en-US" altLang="en-US" dirty="0" smtClean="0"/>
              <a:t>Investigate surrogate response markers</a:t>
            </a:r>
          </a:p>
        </p:txBody>
      </p:sp>
    </p:spTree>
    <p:extLst>
      <p:ext uri="{BB962C8B-B14F-4D97-AF65-F5344CB8AC3E}">
        <p14:creationId xmlns:p14="http://schemas.microsoft.com/office/powerpoint/2010/main" val="225679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22689" y="457201"/>
            <a:ext cx="8156946" cy="1145011"/>
          </a:xfrm>
        </p:spPr>
        <p:txBody>
          <a:bodyPr>
            <a:normAutofit fontScale="90000"/>
          </a:bodyPr>
          <a:lstStyle/>
          <a:p>
            <a:r>
              <a:rPr lang="en-US" altLang="en-US" sz="3209" dirty="0"/>
              <a:t>Common Issues Addressed by Clinical Pharmacology Studies in the Drug Development Process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701" y="1675953"/>
            <a:ext cx="5342808" cy="4799930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en-US" dirty="0" smtClean="0"/>
              <a:t>Phase I</a:t>
            </a:r>
          </a:p>
          <a:p>
            <a:pPr lvl="2"/>
            <a:r>
              <a:rPr lang="en-US" altLang="en-US" sz="2703" dirty="0"/>
              <a:t>Bioactive concentrations, in vitro vs. vivo</a:t>
            </a:r>
          </a:p>
          <a:p>
            <a:pPr lvl="2"/>
            <a:r>
              <a:rPr lang="en-US" altLang="en-US" sz="2703" dirty="0"/>
              <a:t>Human metabolism &amp; renal influence</a:t>
            </a:r>
          </a:p>
          <a:p>
            <a:pPr lvl="2"/>
            <a:r>
              <a:rPr lang="en-US" altLang="en-US" sz="2703" dirty="0"/>
              <a:t>Intra-patient and inter-patient variability</a:t>
            </a:r>
          </a:p>
          <a:p>
            <a:pPr lvl="2"/>
            <a:r>
              <a:rPr lang="en-US" altLang="en-US" sz="2703" dirty="0"/>
              <a:t>Weight/BSA associations</a:t>
            </a:r>
          </a:p>
          <a:p>
            <a:pPr lvl="2"/>
            <a:r>
              <a:rPr lang="en-US" altLang="en-US" sz="2703" dirty="0"/>
              <a:t>Bioavailability</a:t>
            </a:r>
          </a:p>
          <a:p>
            <a:pPr lvl="2"/>
            <a:r>
              <a:rPr lang="en-US" altLang="en-US" sz="2703" dirty="0"/>
              <a:t>Linearity</a:t>
            </a:r>
          </a:p>
          <a:p>
            <a:pPr lvl="2"/>
            <a:r>
              <a:rPr lang="en-US" altLang="en-US" sz="2703" dirty="0"/>
              <a:t>Pharmacodynamic surrogate</a:t>
            </a:r>
          </a:p>
          <a:p>
            <a:pPr lvl="2"/>
            <a:r>
              <a:rPr lang="en-US" altLang="en-US" sz="2703" dirty="0"/>
              <a:t>Pharmacogenomics</a:t>
            </a:r>
            <a:endParaRPr lang="en-US" alt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6234" y="2725133"/>
            <a:ext cx="3881887" cy="291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19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Phase I Trials (continued)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471" y="1472157"/>
            <a:ext cx="7772400" cy="462429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altLang="en-US" smtClean="0"/>
              <a:t>Patients:</a:t>
            </a:r>
          </a:p>
          <a:p>
            <a:pPr lvl="1">
              <a:lnSpc>
                <a:spcPct val="90000"/>
              </a:lnSpc>
            </a:pPr>
            <a:r>
              <a:rPr lang="en-US" altLang="en-US" smtClean="0"/>
              <a:t>Normal volunteer (non cancer)</a:t>
            </a:r>
          </a:p>
          <a:p>
            <a:pPr lvl="1">
              <a:lnSpc>
                <a:spcPct val="90000"/>
              </a:lnSpc>
            </a:pPr>
            <a:r>
              <a:rPr lang="en-US" altLang="en-US" smtClean="0"/>
              <a:t>Relapsed following typical anti-cancer therapies</a:t>
            </a:r>
          </a:p>
          <a:p>
            <a:pPr lvl="1">
              <a:lnSpc>
                <a:spcPct val="90000"/>
              </a:lnSpc>
            </a:pPr>
            <a:r>
              <a:rPr lang="en-US" altLang="en-US" smtClean="0"/>
              <a:t>Newly diagnosed cancers with no effective therapy</a:t>
            </a:r>
          </a:p>
          <a:p>
            <a:pPr lvl="1">
              <a:lnSpc>
                <a:spcPct val="90000"/>
              </a:lnSpc>
            </a:pPr>
            <a:r>
              <a:rPr lang="en-US" altLang="en-US" smtClean="0"/>
              <a:t>May be required to “overexpress” the target</a:t>
            </a:r>
          </a:p>
          <a:p>
            <a:pPr>
              <a:lnSpc>
                <a:spcPct val="90000"/>
              </a:lnSpc>
            </a:pPr>
            <a:r>
              <a:rPr lang="en-US" altLang="en-US" smtClean="0"/>
              <a:t>Design:</a:t>
            </a:r>
          </a:p>
          <a:p>
            <a:pPr lvl="1">
              <a:lnSpc>
                <a:spcPct val="90000"/>
              </a:lnSpc>
            </a:pPr>
            <a:r>
              <a:rPr lang="en-US" altLang="en-US" smtClean="0"/>
              <a:t>Single-Drug</a:t>
            </a:r>
          </a:p>
          <a:p>
            <a:pPr lvl="1">
              <a:lnSpc>
                <a:spcPct val="90000"/>
              </a:lnSpc>
            </a:pPr>
            <a:r>
              <a:rPr lang="en-US" altLang="en-US" smtClean="0"/>
              <a:t>Combination (new and old drug)</a:t>
            </a:r>
          </a:p>
        </p:txBody>
      </p:sp>
    </p:spTree>
    <p:extLst>
      <p:ext uri="{BB962C8B-B14F-4D97-AF65-F5344CB8AC3E}">
        <p14:creationId xmlns:p14="http://schemas.microsoft.com/office/powerpoint/2010/main" val="26196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Outline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1362974" y="1868567"/>
            <a:ext cx="7055674" cy="3583325"/>
          </a:xfrm>
        </p:spPr>
        <p:txBody>
          <a:bodyPr/>
          <a:lstStyle/>
          <a:p>
            <a:pPr marL="724033" indent="-724033">
              <a:buFontTx/>
              <a:buAutoNum type="romanUcPeriod"/>
            </a:pPr>
            <a:r>
              <a:rPr lang="en-US" altLang="en-US" dirty="0" smtClean="0"/>
              <a:t>Rationale for Clinical Trials</a:t>
            </a:r>
          </a:p>
          <a:p>
            <a:pPr marL="724033" indent="-724033">
              <a:buFontTx/>
              <a:buAutoNum type="romanUcPeriod"/>
            </a:pPr>
            <a:r>
              <a:rPr lang="en-US" altLang="en-US" dirty="0" smtClean="0"/>
              <a:t>Preclinical Testing</a:t>
            </a:r>
          </a:p>
          <a:p>
            <a:pPr marL="724033" indent="-724033">
              <a:buFontTx/>
              <a:buAutoNum type="romanUcPeriod"/>
            </a:pPr>
            <a:r>
              <a:rPr lang="en-US" altLang="en-US" dirty="0" smtClean="0"/>
              <a:t>Types of Clinical </a:t>
            </a:r>
            <a:r>
              <a:rPr lang="en-US" altLang="en-US" dirty="0" smtClean="0"/>
              <a:t>Trials</a:t>
            </a:r>
            <a:endParaRPr lang="en-US" altLang="en-US" dirty="0" smtClean="0"/>
          </a:p>
          <a:p>
            <a:pPr marL="724033" indent="-724033">
              <a:buFontTx/>
              <a:buAutoNum type="romanUcPeriod"/>
            </a:pPr>
            <a:r>
              <a:rPr lang="en-US" altLang="en-US" dirty="0" smtClean="0"/>
              <a:t>Elements of the Protocol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39685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Phase I Trials (continued)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mtClean="0"/>
              <a:t>Single anti-cancer drug design:</a:t>
            </a:r>
          </a:p>
          <a:p>
            <a:pPr lvl="1"/>
            <a:r>
              <a:rPr lang="en-US" altLang="en-US" smtClean="0"/>
              <a:t>E.g. Treat 3 patients at a very low dose, if acceptable toxicity, then double dose to next group of patients</a:t>
            </a:r>
          </a:p>
          <a:p>
            <a:pPr lvl="1"/>
            <a:r>
              <a:rPr lang="en-US" altLang="en-US" smtClean="0"/>
              <a:t>Intra-patient does escalations atypical</a:t>
            </a:r>
          </a:p>
          <a:p>
            <a:r>
              <a:rPr lang="en-US" altLang="en-US" smtClean="0"/>
              <a:t>Multiple anti-cancer drug design:</a:t>
            </a:r>
          </a:p>
          <a:p>
            <a:pPr lvl="1"/>
            <a:r>
              <a:rPr lang="en-US" altLang="en-US" smtClean="0"/>
              <a:t>Same as above but escalate doses for each agent individually</a:t>
            </a:r>
          </a:p>
        </p:txBody>
      </p:sp>
    </p:spTree>
    <p:extLst>
      <p:ext uri="{BB962C8B-B14F-4D97-AF65-F5344CB8AC3E}">
        <p14:creationId xmlns:p14="http://schemas.microsoft.com/office/powerpoint/2010/main" val="79484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378" dirty="0"/>
              <a:t>Typical Dose-Limiting Toxicity </a:t>
            </a:r>
            <a:r>
              <a:rPr lang="en-US" altLang="en-US" sz="3378" dirty="0" smtClean="0"/>
              <a:t>Criteria</a:t>
            </a:r>
            <a:br>
              <a:rPr lang="en-US" altLang="en-US" sz="3378" dirty="0" smtClean="0"/>
            </a:br>
            <a:r>
              <a:rPr lang="en-US" altLang="en-US" sz="3378" dirty="0" smtClean="0"/>
              <a:t>for </a:t>
            </a:r>
            <a:r>
              <a:rPr lang="en-US" altLang="en-US" sz="3378" dirty="0"/>
              <a:t>an Anti-Cancer Drug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06438"/>
            <a:ext cx="8229600" cy="4219725"/>
          </a:xfrm>
        </p:spPr>
        <p:txBody>
          <a:bodyPr/>
          <a:lstStyle/>
          <a:p>
            <a:r>
              <a:rPr lang="en-US" altLang="en-US" dirty="0" smtClean="0"/>
              <a:t>ANC &lt; 500 for &gt; 5-7 days</a:t>
            </a:r>
          </a:p>
          <a:p>
            <a:r>
              <a:rPr lang="en-US" altLang="en-US" dirty="0" smtClean="0"/>
              <a:t>ANC &lt; 1000 + fever of 38C or above</a:t>
            </a:r>
          </a:p>
          <a:p>
            <a:r>
              <a:rPr lang="en-US" altLang="en-US" dirty="0" smtClean="0"/>
              <a:t>PLT &lt; 10K or 25K</a:t>
            </a:r>
          </a:p>
          <a:p>
            <a:r>
              <a:rPr lang="en-US" altLang="en-US" dirty="0" smtClean="0"/>
              <a:t>Grade 3-5 non-hematologic toxicity</a:t>
            </a:r>
          </a:p>
          <a:p>
            <a:r>
              <a:rPr lang="en-US" altLang="en-US" dirty="0" smtClean="0"/>
              <a:t>Inability to retreat within 2 weeks of schedule secondary to toxicity</a:t>
            </a:r>
          </a:p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34884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mtClean="0"/>
              <a:t>Phase I Endpoints for</a:t>
            </a:r>
            <a:br>
              <a:rPr lang="en-US" altLang="en-US" smtClean="0"/>
            </a:br>
            <a:r>
              <a:rPr lang="en-US" altLang="en-US" smtClean="0"/>
              <a:t>Non-Traditional Anti-Cancer Drugs*</a:t>
            </a:r>
          </a:p>
        </p:txBody>
      </p:sp>
      <p:sp>
        <p:nvSpPr>
          <p:cNvPr id="3686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457200" y="1984075"/>
            <a:ext cx="8229600" cy="4142088"/>
          </a:xfrm>
        </p:spPr>
        <p:txBody>
          <a:bodyPr/>
          <a:lstStyle/>
          <a:p>
            <a:r>
              <a:rPr lang="en-US" altLang="en-US" dirty="0" smtClean="0"/>
              <a:t>Dose-limiting toxicity (DLT)</a:t>
            </a:r>
          </a:p>
          <a:p>
            <a:r>
              <a:rPr lang="en-US" altLang="en-US" dirty="0" smtClean="0"/>
              <a:t>Target plasma concentration</a:t>
            </a:r>
          </a:p>
          <a:p>
            <a:r>
              <a:rPr lang="en-US" altLang="en-US" dirty="0" smtClean="0"/>
              <a:t>Saturation of drug clearance (</a:t>
            </a:r>
            <a:r>
              <a:rPr lang="en-US" altLang="en-US" dirty="0" err="1" smtClean="0"/>
              <a:t>monoclonals</a:t>
            </a:r>
            <a:r>
              <a:rPr lang="en-US" altLang="en-US" dirty="0" smtClean="0"/>
              <a:t>)</a:t>
            </a:r>
          </a:p>
          <a:p>
            <a:r>
              <a:rPr lang="en-US" altLang="en-US" dirty="0" smtClean="0"/>
              <a:t>Elucidation of a pharmacologic (surrogate) effect in either normal or malignant cells</a:t>
            </a:r>
          </a:p>
          <a:p>
            <a:endParaRPr lang="en-US" altLang="en-US" dirty="0" smtClean="0"/>
          </a:p>
        </p:txBody>
      </p:sp>
      <p:sp>
        <p:nvSpPr>
          <p:cNvPr id="36868" name="Text Box 1028"/>
          <p:cNvSpPr txBox="1">
            <a:spLocks noChangeArrowheads="1"/>
          </p:cNvSpPr>
          <p:nvPr/>
        </p:nvSpPr>
        <p:spPr bwMode="auto">
          <a:xfrm>
            <a:off x="1245569" y="5322827"/>
            <a:ext cx="6862158" cy="530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959" tIns="43980" rIns="87959" bIns="43980">
            <a:spAutoFit/>
          </a:bodyPr>
          <a:lstStyle>
            <a:lvl1pPr defTabSz="1035050">
              <a:buSzPct val="100000"/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35050">
              <a:buSzPct val="100000"/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35050">
              <a:buSzPct val="100000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35050">
              <a:buSzPct val="100000"/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35050">
              <a:buSzPct val="100000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SzTx/>
              <a:buFontTx/>
              <a:buNone/>
            </a:pPr>
            <a:r>
              <a:rPr lang="en-US" altLang="en-US" sz="2872">
                <a:solidFill>
                  <a:srgbClr val="FFFFFF"/>
                </a:solidFill>
              </a:rPr>
              <a:t>*Dose-response could be non-monotonic</a:t>
            </a:r>
          </a:p>
        </p:txBody>
      </p:sp>
    </p:spTree>
    <p:extLst>
      <p:ext uri="{BB962C8B-B14F-4D97-AF65-F5344CB8AC3E}">
        <p14:creationId xmlns:p14="http://schemas.microsoft.com/office/powerpoint/2010/main" val="348181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Phase I Trials (continued)</a:t>
            </a:r>
          </a:p>
        </p:txBody>
      </p:sp>
      <p:sp>
        <p:nvSpPr>
          <p:cNvPr id="3891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mtClean="0"/>
              <a:t>Information needed for next phase:</a:t>
            </a:r>
          </a:p>
          <a:p>
            <a:pPr lvl="1"/>
            <a:r>
              <a:rPr lang="en-US" altLang="en-US" smtClean="0"/>
              <a:t>Appropriate dose and schedule</a:t>
            </a:r>
          </a:p>
          <a:p>
            <a:pPr lvl="1"/>
            <a:r>
              <a:rPr lang="en-US" altLang="en-US" smtClean="0"/>
              <a:t>Refined toxicity monitoring parameters</a:t>
            </a:r>
          </a:p>
          <a:p>
            <a:pPr lvl="1"/>
            <a:r>
              <a:rPr lang="en-US" altLang="en-US" smtClean="0"/>
              <a:t>Suggestions for activity in specific malignancies</a:t>
            </a:r>
          </a:p>
          <a:p>
            <a:pPr lvl="1"/>
            <a:r>
              <a:rPr lang="en-US" altLang="en-US" smtClean="0"/>
              <a:t>Identification of surrogate markers for activity</a:t>
            </a:r>
          </a:p>
        </p:txBody>
      </p:sp>
    </p:spTree>
    <p:extLst>
      <p:ext uri="{BB962C8B-B14F-4D97-AF65-F5344CB8AC3E}">
        <p14:creationId xmlns:p14="http://schemas.microsoft.com/office/powerpoint/2010/main" val="393574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Phase II Trials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3175" y="1629027"/>
            <a:ext cx="7772400" cy="4971547"/>
          </a:xfrm>
        </p:spPr>
        <p:txBody>
          <a:bodyPr/>
          <a:lstStyle/>
          <a:p>
            <a:r>
              <a:rPr lang="en-US" altLang="en-US" smtClean="0"/>
              <a:t>Goals:</a:t>
            </a:r>
          </a:p>
          <a:p>
            <a:pPr lvl="1"/>
            <a:r>
              <a:rPr lang="en-US" altLang="en-US" smtClean="0"/>
              <a:t>Determine the effectiveness in specific types of cancer and compare this to literature on other drugs</a:t>
            </a:r>
          </a:p>
          <a:p>
            <a:pPr lvl="1"/>
            <a:r>
              <a:rPr lang="en-US" altLang="en-US" smtClean="0"/>
              <a:t>Further refine the dose &amp; schedule of administration</a:t>
            </a:r>
          </a:p>
          <a:p>
            <a:pPr lvl="1"/>
            <a:r>
              <a:rPr lang="en-US" altLang="en-US" smtClean="0"/>
              <a:t>Evaluate the nature of toxicities when given for a longer term</a:t>
            </a:r>
          </a:p>
          <a:p>
            <a:pPr lvl="1"/>
            <a:r>
              <a:rPr lang="en-US" altLang="en-US" smtClean="0"/>
              <a:t>Evaluate associations of surrogate markers with response</a:t>
            </a:r>
          </a:p>
        </p:txBody>
      </p:sp>
    </p:spTree>
    <p:extLst>
      <p:ext uri="{BB962C8B-B14F-4D97-AF65-F5344CB8AC3E}">
        <p14:creationId xmlns:p14="http://schemas.microsoft.com/office/powerpoint/2010/main" val="116093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Phase II Trials (continued)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471" y="1498973"/>
            <a:ext cx="7772400" cy="45974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mtClean="0"/>
              <a:t>Patients:</a:t>
            </a:r>
          </a:p>
          <a:p>
            <a:pPr lvl="1">
              <a:lnSpc>
                <a:spcPct val="90000"/>
              </a:lnSpc>
            </a:pPr>
            <a:r>
              <a:rPr lang="en-US" altLang="en-US" smtClean="0"/>
              <a:t>Non-responders or relapsed following a typical therapy</a:t>
            </a:r>
          </a:p>
          <a:p>
            <a:pPr lvl="1">
              <a:lnSpc>
                <a:spcPct val="90000"/>
              </a:lnSpc>
            </a:pPr>
            <a:r>
              <a:rPr lang="en-US" altLang="en-US" smtClean="0"/>
              <a:t>Initial therapy for some cancers that have spread beyond the initial site</a:t>
            </a:r>
          </a:p>
          <a:p>
            <a:pPr lvl="1">
              <a:lnSpc>
                <a:spcPct val="90000"/>
              </a:lnSpc>
            </a:pPr>
            <a:r>
              <a:rPr lang="en-US" altLang="en-US" smtClean="0"/>
              <a:t>May be required to “overexpress” the target</a:t>
            </a:r>
          </a:p>
          <a:p>
            <a:pPr>
              <a:lnSpc>
                <a:spcPct val="90000"/>
              </a:lnSpc>
            </a:pPr>
            <a:r>
              <a:rPr lang="en-US" altLang="en-US" smtClean="0"/>
              <a:t>Design:</a:t>
            </a:r>
          </a:p>
          <a:p>
            <a:pPr lvl="1">
              <a:lnSpc>
                <a:spcPct val="90000"/>
              </a:lnSpc>
            </a:pPr>
            <a:r>
              <a:rPr lang="en-US" altLang="en-US" smtClean="0"/>
              <a:t>30-60 patient studies with therapy given over several months to evaluate anti-cancer response</a:t>
            </a:r>
          </a:p>
        </p:txBody>
      </p:sp>
    </p:spTree>
    <p:extLst>
      <p:ext uri="{BB962C8B-B14F-4D97-AF65-F5344CB8AC3E}">
        <p14:creationId xmlns:p14="http://schemas.microsoft.com/office/powerpoint/2010/main" val="261120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07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Phase II Trials (continued)</a:t>
            </a:r>
          </a:p>
        </p:txBody>
      </p:sp>
      <p:sp>
        <p:nvSpPr>
          <p:cNvPr id="45059" name="Rectangle 307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mtClean="0"/>
              <a:t>Structure</a:t>
            </a:r>
          </a:p>
          <a:p>
            <a:pPr lvl="1"/>
            <a:r>
              <a:rPr lang="en-US" altLang="en-US" smtClean="0"/>
              <a:t>Single arm, historic control</a:t>
            </a:r>
          </a:p>
          <a:p>
            <a:pPr lvl="1"/>
            <a:r>
              <a:rPr lang="en-US" altLang="en-US" smtClean="0"/>
              <a:t>Targeted biologic endpoint</a:t>
            </a:r>
          </a:p>
          <a:p>
            <a:pPr lvl="1"/>
            <a:r>
              <a:rPr lang="en-US" altLang="en-US" smtClean="0"/>
              <a:t>Single arm, intra-patient control</a:t>
            </a:r>
          </a:p>
          <a:p>
            <a:pPr lvl="1"/>
            <a:r>
              <a:rPr lang="en-US" altLang="en-US" smtClean="0"/>
              <a:t>Randomized vs. other anti-cancer agents</a:t>
            </a:r>
          </a:p>
          <a:p>
            <a:pPr lvl="1"/>
            <a:r>
              <a:rPr lang="en-US" altLang="en-US" smtClean="0"/>
              <a:t>Randomized discontinuation</a:t>
            </a:r>
          </a:p>
          <a:p>
            <a:pPr lvl="1"/>
            <a:r>
              <a:rPr lang="en-US" altLang="en-US" smtClean="0"/>
              <a:t>Cross over,  double-blind</a:t>
            </a:r>
          </a:p>
        </p:txBody>
      </p:sp>
    </p:spTree>
    <p:extLst>
      <p:ext uri="{BB962C8B-B14F-4D97-AF65-F5344CB8AC3E}">
        <p14:creationId xmlns:p14="http://schemas.microsoft.com/office/powerpoint/2010/main" val="54209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471" y="1905225"/>
            <a:ext cx="8197422" cy="4191223"/>
          </a:xfrm>
        </p:spPr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altLang="en-US" smtClean="0"/>
              <a:t>Phase II</a:t>
            </a:r>
          </a:p>
          <a:p>
            <a:pPr lvl="2">
              <a:lnSpc>
                <a:spcPct val="90000"/>
              </a:lnSpc>
            </a:pPr>
            <a:r>
              <a:rPr lang="en-US" altLang="en-US" sz="2703"/>
              <a:t>Dose optimization</a:t>
            </a:r>
          </a:p>
          <a:p>
            <a:pPr lvl="2">
              <a:lnSpc>
                <a:spcPct val="90000"/>
              </a:lnSpc>
            </a:pPr>
            <a:r>
              <a:rPr lang="en-US" altLang="en-US" sz="2703"/>
              <a:t>Schedule optimization</a:t>
            </a:r>
          </a:p>
          <a:p>
            <a:pPr lvl="2">
              <a:lnSpc>
                <a:spcPct val="90000"/>
              </a:lnSpc>
            </a:pPr>
            <a:r>
              <a:rPr lang="en-US" altLang="en-US" sz="2703"/>
              <a:t>Patient compliance</a:t>
            </a:r>
          </a:p>
          <a:p>
            <a:pPr lvl="2">
              <a:lnSpc>
                <a:spcPct val="90000"/>
              </a:lnSpc>
            </a:pPr>
            <a:r>
              <a:rPr lang="en-US" altLang="en-US" sz="2703"/>
              <a:t>Pharmacometrics</a:t>
            </a:r>
          </a:p>
          <a:p>
            <a:pPr lvl="2">
              <a:lnSpc>
                <a:spcPct val="90000"/>
              </a:lnSpc>
            </a:pPr>
            <a:r>
              <a:rPr lang="en-US" altLang="en-US" sz="2703"/>
              <a:t>Pharmacogenomics</a:t>
            </a:r>
          </a:p>
          <a:p>
            <a:pPr lvl="2">
              <a:lnSpc>
                <a:spcPct val="90000"/>
              </a:lnSpc>
            </a:pPr>
            <a:r>
              <a:rPr lang="en-US" altLang="en-US" sz="2703"/>
              <a:t>Interactions </a:t>
            </a:r>
          </a:p>
          <a:p>
            <a:pPr lvl="3">
              <a:lnSpc>
                <a:spcPct val="90000"/>
              </a:lnSpc>
            </a:pPr>
            <a:r>
              <a:rPr lang="en-US" altLang="en-US" sz="2365"/>
              <a:t>(drugs, disease, excipients, herbals, food, etc.)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vert="horz" lIns="87352" tIns="43676" rIns="87352" bIns="43676" rtlCol="0" anchor="ctr">
            <a:normAutofit fontScale="90000"/>
          </a:bodyPr>
          <a:lstStyle/>
          <a:p>
            <a:r>
              <a:rPr lang="en-US" altLang="en-US" sz="3209"/>
              <a:t>Common Issues Addressed by Clinical Pharmacology Studies in the Drug Development Process</a:t>
            </a:r>
          </a:p>
        </p:txBody>
      </p:sp>
    </p:spTree>
    <p:extLst>
      <p:ext uri="{BB962C8B-B14F-4D97-AF65-F5344CB8AC3E}">
        <p14:creationId xmlns:p14="http://schemas.microsoft.com/office/powerpoint/2010/main" val="331432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260108" y="234634"/>
            <a:ext cx="8205466" cy="792390"/>
          </a:xfrm>
        </p:spPr>
        <p:txBody>
          <a:bodyPr>
            <a:normAutofit/>
          </a:bodyPr>
          <a:lstStyle/>
          <a:p>
            <a:r>
              <a:rPr lang="en-US" altLang="en-US" sz="3200" dirty="0"/>
              <a:t>Accelerated Approval May Occur After Phase II</a:t>
            </a:r>
          </a:p>
        </p:txBody>
      </p:sp>
      <p:pic>
        <p:nvPicPr>
          <p:cNvPr id="48131" name="Picture 4" descr="onc rx approv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68" y="1336937"/>
            <a:ext cx="8282780" cy="489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Rectangle 5"/>
          <p:cNvSpPr>
            <a:spLocks noChangeArrowheads="1"/>
          </p:cNvSpPr>
          <p:nvPr/>
        </p:nvSpPr>
        <p:spPr bwMode="auto">
          <a:xfrm>
            <a:off x="4318596" y="6129967"/>
            <a:ext cx="4549025" cy="452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959" tIns="43980" rIns="87959" bIns="43980">
            <a:spAutoFit/>
          </a:bodyPr>
          <a:lstStyle>
            <a:lvl1pPr defTabSz="1035050">
              <a:buSzPct val="100000"/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35050">
              <a:buSzPct val="100000"/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35050">
              <a:buSzPct val="100000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35050">
              <a:buSzPct val="100000"/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35050">
              <a:buSzPct val="100000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sz="2365" i="1">
                <a:solidFill>
                  <a:srgbClr val="FFFFFF"/>
                </a:solidFill>
              </a:rPr>
              <a:t>Schwartsmann, et al. JCO, 2002</a:t>
            </a:r>
          </a:p>
        </p:txBody>
      </p:sp>
    </p:spTree>
    <p:extLst>
      <p:ext uri="{BB962C8B-B14F-4D97-AF65-F5344CB8AC3E}">
        <p14:creationId xmlns:p14="http://schemas.microsoft.com/office/powerpoint/2010/main" val="275516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93175" y="1"/>
            <a:ext cx="7772400" cy="1140989"/>
          </a:xfrm>
        </p:spPr>
        <p:txBody>
          <a:bodyPr/>
          <a:lstStyle/>
          <a:p>
            <a:r>
              <a:rPr lang="en-US" altLang="en-US" smtClean="0"/>
              <a:t>Phase III Trials (continued)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471" y="1238865"/>
            <a:ext cx="7772400" cy="4857583"/>
          </a:xfrm>
        </p:spPr>
        <p:txBody>
          <a:bodyPr/>
          <a:lstStyle/>
          <a:p>
            <a:r>
              <a:rPr lang="en-US" altLang="en-US" sz="2872"/>
              <a:t>Patients:</a:t>
            </a:r>
          </a:p>
          <a:p>
            <a:pPr lvl="1"/>
            <a:r>
              <a:rPr lang="en-US" altLang="en-US" sz="2365"/>
              <a:t>Wider eligibility criteria</a:t>
            </a:r>
          </a:p>
          <a:p>
            <a:pPr lvl="1"/>
            <a:r>
              <a:rPr lang="en-US" altLang="en-US" sz="2365"/>
              <a:t>Initial diagnosis of cancer or situations where initial chemotherapy is indicated</a:t>
            </a:r>
          </a:p>
          <a:p>
            <a:pPr lvl="1"/>
            <a:r>
              <a:rPr lang="en-US" altLang="en-US" sz="2365"/>
              <a:t>May be required to “overexpress” the target</a:t>
            </a:r>
          </a:p>
          <a:p>
            <a:r>
              <a:rPr lang="en-US" altLang="en-US" sz="2872"/>
              <a:t>Design:</a:t>
            </a:r>
          </a:p>
          <a:p>
            <a:pPr lvl="1"/>
            <a:r>
              <a:rPr lang="en-US" altLang="en-US" sz="2365"/>
              <a:t>Large numbers of patients randomized to receive investigational therapy or placebo vs. the standard</a:t>
            </a:r>
          </a:p>
          <a:p>
            <a:pPr lvl="1"/>
            <a:r>
              <a:rPr lang="en-US" altLang="en-US" sz="2365"/>
              <a:t>Non-inferiority vs. equivalency vs. superiority</a:t>
            </a:r>
          </a:p>
        </p:txBody>
      </p:sp>
    </p:spTree>
    <p:extLst>
      <p:ext uri="{BB962C8B-B14F-4D97-AF65-F5344CB8AC3E}">
        <p14:creationId xmlns:p14="http://schemas.microsoft.com/office/powerpoint/2010/main" val="258991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Why do we need clinical trials?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Clinical trials separate therapies which are true advances from false leads and clinical impressions.  Importantly, they also identify risks of therapy.</a:t>
            </a:r>
          </a:p>
        </p:txBody>
      </p:sp>
    </p:spTree>
    <p:extLst>
      <p:ext uri="{BB962C8B-B14F-4D97-AF65-F5344CB8AC3E}">
        <p14:creationId xmlns:p14="http://schemas.microsoft.com/office/powerpoint/2010/main" val="318540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Phase III Trials (continued)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mtClean="0"/>
              <a:t>Typical sites:</a:t>
            </a:r>
          </a:p>
          <a:p>
            <a:pPr lvl="1"/>
            <a:r>
              <a:rPr lang="en-US" altLang="en-US" smtClean="0"/>
              <a:t>Large, academic cancer centers</a:t>
            </a:r>
          </a:p>
          <a:p>
            <a:pPr lvl="1"/>
            <a:r>
              <a:rPr lang="en-US" altLang="en-US" smtClean="0"/>
              <a:t>Some smaller cancer centers</a:t>
            </a:r>
          </a:p>
          <a:p>
            <a:pPr lvl="1"/>
            <a:r>
              <a:rPr lang="en-US" altLang="en-US" smtClean="0"/>
              <a:t>Some larger private practice groups</a:t>
            </a:r>
          </a:p>
          <a:p>
            <a:pPr lvl="1"/>
            <a:r>
              <a:rPr lang="en-US" altLang="en-US" smtClean="0"/>
              <a:t>Cooperative groups</a:t>
            </a:r>
          </a:p>
          <a:p>
            <a:pPr lvl="1"/>
            <a:endParaRPr lang="en-US" altLang="en-US" smtClean="0"/>
          </a:p>
          <a:p>
            <a:r>
              <a:rPr lang="en-US" altLang="en-US" smtClean="0"/>
              <a:t>File NDA once successfully completed</a:t>
            </a:r>
          </a:p>
        </p:txBody>
      </p:sp>
    </p:spTree>
    <p:extLst>
      <p:ext uri="{BB962C8B-B14F-4D97-AF65-F5344CB8AC3E}">
        <p14:creationId xmlns:p14="http://schemas.microsoft.com/office/powerpoint/2010/main" val="46274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693175" y="298991"/>
            <a:ext cx="7772400" cy="1140988"/>
          </a:xfrm>
        </p:spPr>
        <p:txBody>
          <a:bodyPr/>
          <a:lstStyle/>
          <a:p>
            <a:r>
              <a:rPr lang="en-US" altLang="en-US" smtClean="0"/>
              <a:t>Post-Approval Studies (Phase IV)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17534" y="1472157"/>
            <a:ext cx="4054466" cy="4934006"/>
          </a:xfrm>
        </p:spPr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altLang="en-US" sz="3041"/>
              <a:t>Drug-drug interactions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altLang="en-US" sz="3041"/>
              <a:t>Drug-food interactions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altLang="en-US" sz="3041"/>
              <a:t>Drug-herbal interactions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altLang="en-US" sz="3041"/>
              <a:t>Pharmacoeconomic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altLang="en-US" sz="3041"/>
              <a:t>Expanded safety/efficacy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altLang="en-US" sz="3041"/>
              <a:t>Additional indications</a:t>
            </a:r>
          </a:p>
        </p:txBody>
      </p:sp>
      <p:sp>
        <p:nvSpPr>
          <p:cNvPr id="5325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946073" y="1472157"/>
            <a:ext cx="3809106" cy="4934006"/>
          </a:xfrm>
        </p:spPr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altLang="en-US" sz="3041"/>
              <a:t>Strategies for minimization of adverse effects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altLang="en-US" sz="3041"/>
              <a:t>Strategies for dose-individualization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altLang="en-US" sz="3041"/>
              <a:t>Optimization of surrogate lab tests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altLang="en-US" sz="3041"/>
              <a:t>Special populations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altLang="en-US" sz="3041"/>
              <a:t>New formulations</a:t>
            </a:r>
          </a:p>
        </p:txBody>
      </p:sp>
    </p:spTree>
    <p:extLst>
      <p:ext uri="{BB962C8B-B14F-4D97-AF65-F5344CB8AC3E}">
        <p14:creationId xmlns:p14="http://schemas.microsoft.com/office/powerpoint/2010/main" val="332263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Outline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1362974" y="1868567"/>
            <a:ext cx="7055674" cy="3583325"/>
          </a:xfrm>
        </p:spPr>
        <p:txBody>
          <a:bodyPr/>
          <a:lstStyle/>
          <a:p>
            <a:pPr marL="724033" indent="-724033">
              <a:buFontTx/>
              <a:buAutoNum type="romanUcPeriod"/>
            </a:pPr>
            <a:r>
              <a:rPr lang="en-US" altLang="en-US" dirty="0" smtClean="0"/>
              <a:t>Rationale for Clinical Trials</a:t>
            </a:r>
          </a:p>
          <a:p>
            <a:pPr marL="724033" indent="-724033">
              <a:buFontTx/>
              <a:buAutoNum type="romanUcPeriod"/>
            </a:pPr>
            <a:r>
              <a:rPr lang="en-US" altLang="en-US" dirty="0" smtClean="0"/>
              <a:t>Preclinical Testing</a:t>
            </a:r>
          </a:p>
          <a:p>
            <a:pPr marL="724033" indent="-724033">
              <a:buFontTx/>
              <a:buAutoNum type="romanUcPeriod"/>
            </a:pPr>
            <a:r>
              <a:rPr lang="en-US" altLang="en-US" dirty="0" smtClean="0"/>
              <a:t>Types of Clinical </a:t>
            </a:r>
            <a:r>
              <a:rPr lang="en-US" altLang="en-US" dirty="0" smtClean="0"/>
              <a:t>Trials</a:t>
            </a:r>
            <a:endParaRPr lang="en-US" altLang="en-US" dirty="0" smtClean="0"/>
          </a:p>
          <a:p>
            <a:pPr marL="724033" indent="-724033">
              <a:buFontTx/>
              <a:buAutoNum type="romanUcPeriod"/>
            </a:pPr>
            <a:r>
              <a:rPr lang="en-US" altLang="en-US" b="1" dirty="0" smtClean="0"/>
              <a:t>Elements of the Protocol</a:t>
            </a:r>
            <a:endParaRPr lang="en-US" alt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258033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84861"/>
            <a:ext cx="8229600" cy="82091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Elements of the Protocol</a:t>
            </a:r>
            <a:endParaRPr lang="en-US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05426" y="1000663"/>
            <a:ext cx="4038600" cy="571931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Title page</a:t>
            </a:r>
          </a:p>
          <a:p>
            <a:pPr lvl="1"/>
            <a:r>
              <a:rPr lang="en-US" dirty="0" smtClean="0"/>
              <a:t>Title</a:t>
            </a:r>
          </a:p>
          <a:p>
            <a:pPr lvl="1"/>
            <a:r>
              <a:rPr lang="en-US" dirty="0" smtClean="0"/>
              <a:t>Investigators/team</a:t>
            </a:r>
          </a:p>
          <a:p>
            <a:pPr lvl="1"/>
            <a:r>
              <a:rPr lang="en-US" dirty="0" smtClean="0"/>
              <a:t>Number, version, date</a:t>
            </a:r>
          </a:p>
          <a:p>
            <a:pPr lvl="1"/>
            <a:r>
              <a:rPr lang="en-US" dirty="0" smtClean="0"/>
              <a:t>IND # (if applicable)</a:t>
            </a:r>
          </a:p>
          <a:p>
            <a:pPr lvl="1"/>
            <a:r>
              <a:rPr lang="en-US" dirty="0" smtClean="0"/>
              <a:t>Institutions of conduct</a:t>
            </a:r>
          </a:p>
          <a:p>
            <a:pPr lvl="1"/>
            <a:r>
              <a:rPr lang="en-US" dirty="0" smtClean="0"/>
              <a:t>Sponsor</a:t>
            </a:r>
          </a:p>
          <a:p>
            <a:r>
              <a:rPr lang="en-US" dirty="0" smtClean="0"/>
              <a:t>Schema*</a:t>
            </a:r>
          </a:p>
          <a:p>
            <a:pPr lvl="1"/>
            <a:r>
              <a:rPr lang="en-US" dirty="0" smtClean="0"/>
              <a:t>Overview of treatment regimen</a:t>
            </a:r>
          </a:p>
          <a:p>
            <a:r>
              <a:rPr lang="en-US" dirty="0" smtClean="0"/>
              <a:t>Table of Contents</a:t>
            </a:r>
          </a:p>
          <a:p>
            <a:r>
              <a:rPr lang="en-US" dirty="0" smtClean="0"/>
              <a:t>Objectives</a:t>
            </a:r>
          </a:p>
          <a:p>
            <a:pPr lvl="1"/>
            <a:r>
              <a:rPr lang="en-US" dirty="0" smtClean="0"/>
              <a:t>Clearly stated</a:t>
            </a:r>
          </a:p>
          <a:p>
            <a:pPr lvl="1"/>
            <a:r>
              <a:rPr lang="en-US" dirty="0" smtClean="0"/>
              <a:t>Primary</a:t>
            </a:r>
            <a:endParaRPr lang="en-US" dirty="0"/>
          </a:p>
          <a:p>
            <a:pPr lvl="1"/>
            <a:r>
              <a:rPr lang="en-US" dirty="0" smtClean="0"/>
              <a:t>Secondary</a:t>
            </a:r>
            <a:endParaRPr lang="en-US" dirty="0"/>
          </a:p>
          <a:p>
            <a:pPr lvl="1"/>
            <a:r>
              <a:rPr lang="en-US" dirty="0" smtClean="0"/>
              <a:t>Tertiary (exploratory)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444027" y="1000662"/>
            <a:ext cx="4320408" cy="571931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Background</a:t>
            </a:r>
          </a:p>
          <a:p>
            <a:pPr lvl="1"/>
            <a:r>
              <a:rPr lang="en-US" dirty="0" smtClean="0"/>
              <a:t>Key studies</a:t>
            </a:r>
          </a:p>
          <a:p>
            <a:pPr lvl="1"/>
            <a:r>
              <a:rPr lang="en-US" dirty="0" smtClean="0"/>
              <a:t>Not an exhaustive review</a:t>
            </a:r>
          </a:p>
          <a:p>
            <a:r>
              <a:rPr lang="en-US" dirty="0" smtClean="0"/>
              <a:t>Rationale/Justification</a:t>
            </a:r>
          </a:p>
          <a:p>
            <a:pPr lvl="1"/>
            <a:r>
              <a:rPr lang="en-US" dirty="0" smtClean="0"/>
              <a:t>Objectives</a:t>
            </a:r>
          </a:p>
          <a:p>
            <a:pPr lvl="1"/>
            <a:r>
              <a:rPr lang="en-US" dirty="0" smtClean="0"/>
              <a:t>Overall design</a:t>
            </a:r>
          </a:p>
          <a:p>
            <a:pPr lvl="1"/>
            <a:r>
              <a:rPr lang="en-US" dirty="0" smtClean="0"/>
              <a:t>Ancillary studies</a:t>
            </a:r>
          </a:p>
          <a:p>
            <a:pPr lvl="1"/>
            <a:r>
              <a:rPr lang="en-US" dirty="0" smtClean="0"/>
              <a:t>Unique methods</a:t>
            </a:r>
          </a:p>
          <a:p>
            <a:pPr lvl="1"/>
            <a:r>
              <a:rPr lang="en-US" dirty="0" smtClean="0"/>
              <a:t>Population</a:t>
            </a:r>
          </a:p>
          <a:p>
            <a:pPr lvl="1"/>
            <a:r>
              <a:rPr lang="en-US" dirty="0" smtClean="0"/>
              <a:t>Doses</a:t>
            </a:r>
            <a:endParaRPr lang="en-US" dirty="0"/>
          </a:p>
          <a:p>
            <a:r>
              <a:rPr lang="en-US" dirty="0" smtClean="0"/>
              <a:t>Eligibility </a:t>
            </a:r>
            <a:r>
              <a:rPr lang="en-US" dirty="0" smtClean="0"/>
              <a:t>Criteria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1283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Eligibility Criteria/Study </a:t>
            </a:r>
            <a:r>
              <a:rPr lang="en-US" dirty="0" smtClean="0"/>
              <a:t>Population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Clear and verifiable eligibility criteria that are not too narrow, yet address the objective(s) without inflicting too much heterogeneity</a:t>
            </a:r>
          </a:p>
          <a:p>
            <a:pPr lvl="1"/>
            <a:r>
              <a:rPr lang="en-US" dirty="0" smtClean="0"/>
              <a:t>Inclusions</a:t>
            </a:r>
          </a:p>
          <a:p>
            <a:pPr lvl="2"/>
            <a:r>
              <a:rPr lang="en-US" dirty="0"/>
              <a:t>e</a:t>
            </a:r>
            <a:r>
              <a:rPr lang="en-US" dirty="0" smtClean="0"/>
              <a:t>.g. diagnosis, extent (spread) of disease, measurability of disease, age, anticipated survival, tumor genetics, “adequate” organ function, informed consent, etc.</a:t>
            </a:r>
          </a:p>
          <a:p>
            <a:pPr lvl="1"/>
            <a:r>
              <a:rPr lang="en-US" dirty="0" smtClean="0"/>
              <a:t>Exclusions</a:t>
            </a:r>
          </a:p>
          <a:p>
            <a:pPr lvl="2"/>
            <a:r>
              <a:rPr lang="en-US" dirty="0"/>
              <a:t>e</a:t>
            </a:r>
            <a:r>
              <a:rPr lang="en-US" dirty="0" smtClean="0"/>
              <a:t>.g. concomitant disease(s), prior treatments, pregnancy, poor “performance status” etc.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57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84861"/>
            <a:ext cx="8229600" cy="82091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Elements of the Protocol</a:t>
            </a:r>
            <a:endParaRPr lang="en-US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05426" y="1000663"/>
            <a:ext cx="4038600" cy="571931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Title page</a:t>
            </a:r>
          </a:p>
          <a:p>
            <a:pPr lvl="1"/>
            <a:r>
              <a:rPr lang="en-US" dirty="0" smtClean="0"/>
              <a:t>Title</a:t>
            </a:r>
          </a:p>
          <a:p>
            <a:pPr lvl="1"/>
            <a:r>
              <a:rPr lang="en-US" dirty="0" smtClean="0"/>
              <a:t>Investigators/team</a:t>
            </a:r>
          </a:p>
          <a:p>
            <a:pPr lvl="1"/>
            <a:r>
              <a:rPr lang="en-US" dirty="0" smtClean="0"/>
              <a:t>Number, version, date</a:t>
            </a:r>
          </a:p>
          <a:p>
            <a:pPr lvl="1"/>
            <a:r>
              <a:rPr lang="en-US" dirty="0" smtClean="0"/>
              <a:t>IND # (if applicable)</a:t>
            </a:r>
          </a:p>
          <a:p>
            <a:pPr lvl="1"/>
            <a:r>
              <a:rPr lang="en-US" dirty="0" smtClean="0"/>
              <a:t>Institutions of conduct</a:t>
            </a:r>
          </a:p>
          <a:p>
            <a:pPr lvl="1"/>
            <a:r>
              <a:rPr lang="en-US" dirty="0" smtClean="0"/>
              <a:t>Sponsor</a:t>
            </a:r>
          </a:p>
          <a:p>
            <a:r>
              <a:rPr lang="en-US" dirty="0" smtClean="0"/>
              <a:t>Schema*</a:t>
            </a:r>
          </a:p>
          <a:p>
            <a:pPr lvl="1"/>
            <a:r>
              <a:rPr lang="en-US" dirty="0" smtClean="0"/>
              <a:t>Overview of treatment regimen</a:t>
            </a:r>
          </a:p>
          <a:p>
            <a:r>
              <a:rPr lang="en-US" dirty="0" smtClean="0"/>
              <a:t>Table of Contents</a:t>
            </a:r>
          </a:p>
          <a:p>
            <a:r>
              <a:rPr lang="en-US" dirty="0" smtClean="0"/>
              <a:t>Objectives</a:t>
            </a:r>
          </a:p>
          <a:p>
            <a:pPr lvl="1"/>
            <a:r>
              <a:rPr lang="en-US" dirty="0" smtClean="0"/>
              <a:t>Clearly stated</a:t>
            </a:r>
          </a:p>
          <a:p>
            <a:pPr lvl="1"/>
            <a:r>
              <a:rPr lang="en-US" dirty="0" smtClean="0"/>
              <a:t>Primary</a:t>
            </a:r>
            <a:endParaRPr lang="en-US" dirty="0"/>
          </a:p>
          <a:p>
            <a:pPr lvl="1"/>
            <a:r>
              <a:rPr lang="en-US" dirty="0" smtClean="0"/>
              <a:t>Secondary</a:t>
            </a:r>
            <a:endParaRPr lang="en-US" dirty="0"/>
          </a:p>
          <a:p>
            <a:pPr lvl="1"/>
            <a:r>
              <a:rPr lang="en-US" dirty="0" smtClean="0"/>
              <a:t>Tertiary (exploratory)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444027" y="1000662"/>
            <a:ext cx="4320408" cy="571931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Background</a:t>
            </a:r>
          </a:p>
          <a:p>
            <a:pPr lvl="1"/>
            <a:r>
              <a:rPr lang="en-US" dirty="0" smtClean="0"/>
              <a:t>Key studies</a:t>
            </a:r>
          </a:p>
          <a:p>
            <a:pPr lvl="1"/>
            <a:r>
              <a:rPr lang="en-US" dirty="0" smtClean="0"/>
              <a:t>Not an exhaustive review</a:t>
            </a:r>
          </a:p>
          <a:p>
            <a:r>
              <a:rPr lang="en-US" dirty="0" smtClean="0"/>
              <a:t>Rationale/Justification</a:t>
            </a:r>
          </a:p>
          <a:p>
            <a:pPr lvl="1"/>
            <a:r>
              <a:rPr lang="en-US" dirty="0" smtClean="0"/>
              <a:t>Objectives</a:t>
            </a:r>
          </a:p>
          <a:p>
            <a:pPr lvl="1"/>
            <a:r>
              <a:rPr lang="en-US" dirty="0" smtClean="0"/>
              <a:t>Overall design</a:t>
            </a:r>
          </a:p>
          <a:p>
            <a:pPr lvl="1"/>
            <a:r>
              <a:rPr lang="en-US" dirty="0" smtClean="0"/>
              <a:t>Ancillary studies</a:t>
            </a:r>
          </a:p>
          <a:p>
            <a:pPr lvl="1"/>
            <a:r>
              <a:rPr lang="en-US" dirty="0" smtClean="0"/>
              <a:t>Unique methods</a:t>
            </a:r>
          </a:p>
          <a:p>
            <a:pPr lvl="1"/>
            <a:r>
              <a:rPr lang="en-US" dirty="0" smtClean="0"/>
              <a:t>Population</a:t>
            </a:r>
          </a:p>
          <a:p>
            <a:pPr lvl="1"/>
            <a:r>
              <a:rPr lang="en-US" dirty="0" smtClean="0"/>
              <a:t>Doses</a:t>
            </a:r>
            <a:endParaRPr lang="en-US" dirty="0"/>
          </a:p>
          <a:p>
            <a:r>
              <a:rPr lang="en-US" dirty="0" smtClean="0"/>
              <a:t>Eligibility </a:t>
            </a:r>
            <a:r>
              <a:rPr lang="en-US" dirty="0" smtClean="0"/>
              <a:t>Criteria</a:t>
            </a:r>
          </a:p>
          <a:p>
            <a:r>
              <a:rPr lang="en-US" b="1" dirty="0" smtClean="0"/>
              <a:t>Treatment plan/Study design</a:t>
            </a:r>
          </a:p>
          <a:p>
            <a:pPr lvl="1"/>
            <a:r>
              <a:rPr lang="en-US" b="1" dirty="0" smtClean="0"/>
              <a:t>Administration </a:t>
            </a:r>
            <a:r>
              <a:rPr lang="en-US" b="1" dirty="0" smtClean="0"/>
              <a:t>schedule/doses</a:t>
            </a:r>
          </a:p>
          <a:p>
            <a:pPr lvl="1"/>
            <a:r>
              <a:rPr lang="en-US" b="1" dirty="0" smtClean="0"/>
              <a:t>Schedule/dose modifications</a:t>
            </a:r>
          </a:p>
          <a:p>
            <a:pPr lvl="1"/>
            <a:r>
              <a:rPr lang="en-US" b="1" dirty="0" smtClean="0"/>
              <a:t>Duration of therapy</a:t>
            </a:r>
          </a:p>
        </p:txBody>
      </p:sp>
    </p:spTree>
    <p:extLst>
      <p:ext uri="{BB962C8B-B14F-4D97-AF65-F5344CB8AC3E}">
        <p14:creationId xmlns:p14="http://schemas.microsoft.com/office/powerpoint/2010/main" val="204303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4"/>
          <p:cNvSpPr>
            <a:spLocks noGrp="1"/>
          </p:cNvSpPr>
          <p:nvPr>
            <p:ph type="title"/>
          </p:nvPr>
        </p:nvSpPr>
        <p:spPr>
          <a:xfrm>
            <a:off x="646248" y="211840"/>
            <a:ext cx="7772400" cy="707923"/>
          </a:xfrm>
        </p:spPr>
        <p:txBody>
          <a:bodyPr>
            <a:normAutofit fontScale="90000"/>
          </a:bodyPr>
          <a:lstStyle/>
          <a:p>
            <a:r>
              <a:rPr lang="en-US" altLang="en-US" dirty="0" smtClean="0"/>
              <a:t>Typical Study Design Features</a:t>
            </a:r>
          </a:p>
        </p:txBody>
      </p:sp>
      <p:sp>
        <p:nvSpPr>
          <p:cNvPr id="55299" name="Content Placeholder 5"/>
          <p:cNvSpPr>
            <a:spLocks noGrp="1"/>
          </p:cNvSpPr>
          <p:nvPr>
            <p:ph idx="1"/>
          </p:nvPr>
        </p:nvSpPr>
        <p:spPr>
          <a:xfrm>
            <a:off x="686471" y="1111493"/>
            <a:ext cx="7772400" cy="4984955"/>
          </a:xfrm>
        </p:spPr>
        <p:txBody>
          <a:bodyPr>
            <a:normAutofit lnSpcReduction="10000"/>
          </a:bodyPr>
          <a:lstStyle/>
          <a:p>
            <a:r>
              <a:rPr lang="en-US" altLang="en-US" dirty="0" smtClean="0"/>
              <a:t>Treatment sequences</a:t>
            </a:r>
          </a:p>
          <a:p>
            <a:pPr lvl="1"/>
            <a:r>
              <a:rPr lang="en-US" altLang="en-US" dirty="0" smtClean="0"/>
              <a:t>e.g. single, parallel, crossover, withdraw</a:t>
            </a:r>
            <a:r>
              <a:rPr lang="en-US" altLang="en-US" dirty="0" smtClean="0"/>
              <a:t>, </a:t>
            </a:r>
            <a:r>
              <a:rPr lang="en-US" altLang="en-US" dirty="0" smtClean="0"/>
              <a:t>survival</a:t>
            </a:r>
          </a:p>
          <a:p>
            <a:r>
              <a:rPr lang="en-US" altLang="en-US" dirty="0" smtClean="0"/>
              <a:t>Blinding/masking</a:t>
            </a:r>
          </a:p>
          <a:p>
            <a:pPr lvl="1"/>
            <a:r>
              <a:rPr lang="en-US" altLang="en-US" dirty="0" smtClean="0"/>
              <a:t>e.g. open label, single blind, double blind, double dummy</a:t>
            </a:r>
          </a:p>
          <a:p>
            <a:r>
              <a:rPr lang="en-US" altLang="en-US" dirty="0" smtClean="0"/>
              <a:t>Control</a:t>
            </a:r>
          </a:p>
          <a:p>
            <a:pPr lvl="1"/>
            <a:r>
              <a:rPr lang="en-US" altLang="en-US" dirty="0" smtClean="0"/>
              <a:t>e.g. </a:t>
            </a:r>
            <a:r>
              <a:rPr lang="en-US" altLang="en-US" dirty="0" err="1" smtClean="0"/>
              <a:t>hx</a:t>
            </a:r>
            <a:r>
              <a:rPr lang="en-US" altLang="en-US" dirty="0" smtClean="0"/>
              <a:t>, no </a:t>
            </a:r>
            <a:r>
              <a:rPr lang="en-US" altLang="en-US" dirty="0" err="1" smtClean="0"/>
              <a:t>tx</a:t>
            </a:r>
            <a:r>
              <a:rPr lang="en-US" altLang="en-US" dirty="0" smtClean="0"/>
              <a:t>, dose response, active, </a:t>
            </a:r>
            <a:r>
              <a:rPr lang="en-US" altLang="en-US" dirty="0" smtClean="0"/>
              <a:t>placebo</a:t>
            </a:r>
            <a:endParaRPr lang="en-US" altLang="en-US" dirty="0" smtClean="0"/>
          </a:p>
          <a:p>
            <a:r>
              <a:rPr lang="en-US" altLang="en-US" dirty="0" smtClean="0"/>
              <a:t>Methods of assigning treatment</a:t>
            </a:r>
          </a:p>
          <a:p>
            <a:pPr lvl="1"/>
            <a:r>
              <a:rPr lang="en-US" altLang="en-US" dirty="0" smtClean="0"/>
              <a:t>e.g. randomization +/- stratification</a:t>
            </a:r>
          </a:p>
        </p:txBody>
      </p:sp>
    </p:spTree>
    <p:extLst>
      <p:ext uri="{BB962C8B-B14F-4D97-AF65-F5344CB8AC3E}">
        <p14:creationId xmlns:p14="http://schemas.microsoft.com/office/powerpoint/2010/main" val="411351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84861"/>
            <a:ext cx="8229600" cy="82091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Elements of the Protocol (continued)</a:t>
            </a:r>
            <a:endParaRPr lang="en-US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05426" y="1000664"/>
            <a:ext cx="4038600" cy="539151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Supportive care</a:t>
            </a:r>
          </a:p>
          <a:p>
            <a:r>
              <a:rPr lang="en-US" dirty="0" smtClean="0"/>
              <a:t>Pharmaceutical </a:t>
            </a:r>
            <a:r>
              <a:rPr lang="en-US" dirty="0"/>
              <a:t>info</a:t>
            </a:r>
          </a:p>
          <a:p>
            <a:pPr lvl="1"/>
            <a:r>
              <a:rPr lang="en-US" dirty="0" smtClean="0"/>
              <a:t>Procurement/supply</a:t>
            </a:r>
            <a:endParaRPr lang="en-US" dirty="0"/>
          </a:p>
          <a:p>
            <a:pPr lvl="1"/>
            <a:r>
              <a:rPr lang="en-US" dirty="0"/>
              <a:t>Preparation</a:t>
            </a:r>
          </a:p>
          <a:p>
            <a:pPr lvl="1"/>
            <a:r>
              <a:rPr lang="en-US" dirty="0" smtClean="0"/>
              <a:t>Storage &amp; stability</a:t>
            </a:r>
            <a:endParaRPr lang="en-US" dirty="0"/>
          </a:p>
          <a:p>
            <a:pPr lvl="1"/>
            <a:r>
              <a:rPr lang="en-US" dirty="0"/>
              <a:t>Administration route</a:t>
            </a:r>
          </a:p>
          <a:p>
            <a:pPr lvl="1"/>
            <a:r>
              <a:rPr lang="en-US" dirty="0"/>
              <a:t>Adverse </a:t>
            </a:r>
            <a:r>
              <a:rPr lang="en-US" dirty="0" smtClean="0"/>
              <a:t>effects</a:t>
            </a:r>
          </a:p>
          <a:p>
            <a:pPr lvl="1"/>
            <a:r>
              <a:rPr lang="en-US" dirty="0" smtClean="0"/>
              <a:t>Drug interactions</a:t>
            </a:r>
            <a:endParaRPr lang="en-US" dirty="0"/>
          </a:p>
          <a:p>
            <a:r>
              <a:rPr lang="en-US" dirty="0" smtClean="0"/>
              <a:t>On </a:t>
            </a:r>
            <a:r>
              <a:rPr lang="en-US" dirty="0"/>
              <a:t>study </a:t>
            </a:r>
            <a:r>
              <a:rPr lang="en-US" dirty="0" smtClean="0"/>
              <a:t>procedures</a:t>
            </a:r>
          </a:p>
          <a:p>
            <a:pPr lvl="1"/>
            <a:r>
              <a:rPr lang="en-US" dirty="0" smtClean="0"/>
              <a:t>Registration</a:t>
            </a:r>
          </a:p>
          <a:p>
            <a:pPr lvl="1"/>
            <a:r>
              <a:rPr lang="en-US" dirty="0" smtClean="0"/>
              <a:t>Randomization</a:t>
            </a:r>
          </a:p>
          <a:p>
            <a:pPr lvl="1"/>
            <a:r>
              <a:rPr lang="en-US" dirty="0" smtClean="0"/>
              <a:t>Stratification factors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725833" y="1000663"/>
            <a:ext cx="4038601" cy="539151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Adverse </a:t>
            </a:r>
            <a:r>
              <a:rPr lang="en-US" dirty="0" smtClean="0"/>
              <a:t>events</a:t>
            </a:r>
          </a:p>
          <a:p>
            <a:pPr lvl="1"/>
            <a:r>
              <a:rPr lang="en-US" dirty="0" smtClean="0"/>
              <a:t>List (labs vs. symptoms)</a:t>
            </a:r>
            <a:endParaRPr lang="en-US" dirty="0" smtClean="0"/>
          </a:p>
          <a:p>
            <a:pPr lvl="1"/>
            <a:r>
              <a:rPr lang="en-US" dirty="0" smtClean="0"/>
              <a:t>Reporting requirements</a:t>
            </a:r>
          </a:p>
          <a:p>
            <a:pPr lvl="1"/>
            <a:r>
              <a:rPr lang="en-US" dirty="0"/>
              <a:t>Data </a:t>
            </a:r>
            <a:r>
              <a:rPr lang="en-US" dirty="0" smtClean="0"/>
              <a:t>&amp; safety </a:t>
            </a:r>
            <a:r>
              <a:rPr lang="en-US" dirty="0"/>
              <a:t>monitoring </a:t>
            </a:r>
            <a:r>
              <a:rPr lang="en-US" dirty="0" smtClean="0"/>
              <a:t>plan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>
          <a:xfrm>
            <a:off x="686471" y="211841"/>
            <a:ext cx="7772400" cy="1309925"/>
          </a:xfrm>
        </p:spPr>
        <p:txBody>
          <a:bodyPr/>
          <a:lstStyle/>
          <a:p>
            <a:r>
              <a:rPr lang="en-US" altLang="en-US" sz="3378" b="1"/>
              <a:t>NCI’s Common Terminology Criteria for Adverse Events (CTCAE)</a:t>
            </a:r>
            <a:endParaRPr lang="en-US" altLang="en-US" sz="3378"/>
          </a:p>
        </p:txBody>
      </p:sp>
      <p:pic>
        <p:nvPicPr>
          <p:cNvPr id="5837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16" y="1497633"/>
            <a:ext cx="8710933" cy="5227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468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72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27496" indent="-241344">
              <a:defRPr sz="2872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65378" indent="-193076">
              <a:defRPr sz="287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51529" indent="-193076">
              <a:defRPr sz="2872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737680" indent="-193076">
              <a:defRPr sz="2872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123831" indent="-19307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72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09982" indent="-19307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72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896133" indent="-19307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72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282285" indent="-19307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72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E4332FE-0940-4771-843F-447EBA6A393A}" type="slidenum">
              <a:rPr lang="en-US" altLang="en-US" sz="1436">
                <a:latin typeface="Times New Roman" panose="02020603050405020304" pitchFamily="18" charset="0"/>
              </a:rPr>
              <a:pPr/>
              <a:t>39</a:t>
            </a:fld>
            <a:endParaRPr lang="en-US" altLang="en-US" sz="1436">
              <a:latin typeface="Times New Roman" panose="02020603050405020304" pitchFamily="18" charset="0"/>
            </a:endParaRPr>
          </a:p>
        </p:txBody>
      </p:sp>
      <p:sp>
        <p:nvSpPr>
          <p:cNvPr id="5734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0625"/>
            <a:ext cx="8229600" cy="934312"/>
          </a:xfrm>
        </p:spPr>
        <p:txBody>
          <a:bodyPr/>
          <a:lstStyle/>
          <a:p>
            <a:r>
              <a:rPr lang="en-US" altLang="en-US" dirty="0" smtClean="0"/>
              <a:t>Adverse Events</a:t>
            </a:r>
            <a:endParaRPr lang="en-US" altLang="en-US" dirty="0" smtClean="0"/>
          </a:p>
        </p:txBody>
      </p:sp>
      <p:sp>
        <p:nvSpPr>
          <p:cNvPr id="57348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064937"/>
            <a:ext cx="8229600" cy="5427303"/>
          </a:xfrm>
        </p:spPr>
        <p:txBody>
          <a:bodyPr>
            <a:normAutofit fontScale="77500" lnSpcReduction="20000"/>
          </a:bodyPr>
          <a:lstStyle/>
          <a:p>
            <a:r>
              <a:rPr lang="en-US" altLang="en-US" dirty="0" smtClean="0"/>
              <a:t>Adverse Event</a:t>
            </a:r>
          </a:p>
          <a:p>
            <a:pPr lvl="1"/>
            <a:r>
              <a:rPr lang="en-US" altLang="en-US" dirty="0" smtClean="0"/>
              <a:t>Any </a:t>
            </a:r>
            <a:r>
              <a:rPr lang="en-US" altLang="en-US" dirty="0"/>
              <a:t>untoward medical occurrence associated with the use of a drug in humans, whether or not considered drug </a:t>
            </a:r>
            <a:r>
              <a:rPr lang="en-US" altLang="en-US" dirty="0" smtClean="0"/>
              <a:t>related</a:t>
            </a:r>
          </a:p>
          <a:p>
            <a:pPr lvl="1"/>
            <a:r>
              <a:rPr lang="en-US" altLang="en-US" dirty="0" smtClean="0"/>
              <a:t>Labeled an Adverse </a:t>
            </a:r>
            <a:r>
              <a:rPr lang="en-US" altLang="en-US" dirty="0" smtClean="0">
                <a:solidFill>
                  <a:schemeClr val="accent1"/>
                </a:solidFill>
              </a:rPr>
              <a:t>Reaction</a:t>
            </a:r>
            <a:r>
              <a:rPr lang="en-US" altLang="en-US" dirty="0" smtClean="0"/>
              <a:t> if thought to be caused by the drug</a:t>
            </a:r>
          </a:p>
          <a:p>
            <a:pPr lvl="1"/>
            <a:r>
              <a:rPr lang="en-US" altLang="en-US" dirty="0" smtClean="0"/>
              <a:t>Unexpected Adverse Event if not listed in the investigators’ brochure or at the specificity or severity observed</a:t>
            </a:r>
            <a:endParaRPr lang="en-US" altLang="en-US" dirty="0"/>
          </a:p>
          <a:p>
            <a:r>
              <a:rPr lang="en-US" altLang="en-US" dirty="0" smtClean="0"/>
              <a:t>Serious </a:t>
            </a:r>
            <a:r>
              <a:rPr lang="en-US" altLang="en-US" dirty="0" smtClean="0"/>
              <a:t>Adverse Event</a:t>
            </a:r>
          </a:p>
          <a:p>
            <a:pPr lvl="1"/>
            <a:r>
              <a:rPr lang="en-US" altLang="en-US" dirty="0" smtClean="0"/>
              <a:t>Death, life-threatening, hospitalization (or prolongation), persistent or significant disability, congenital/birth defect, medically important that jeopardizes patient and need intervention to prevent previous issues (e.g. bronchospasm requiring intensive o/p treatment)</a:t>
            </a:r>
          </a:p>
          <a:p>
            <a:pPr lvl="1"/>
            <a:r>
              <a:rPr lang="en-US" altLang="en-US" dirty="0" smtClean="0"/>
              <a:t>Severe not necessarily serious (e.g. gr 3 headache)</a:t>
            </a:r>
          </a:p>
          <a:p>
            <a:r>
              <a:rPr lang="en-US" altLang="en-US" dirty="0" smtClean="0"/>
              <a:t>Life Threatening Event</a:t>
            </a:r>
          </a:p>
          <a:p>
            <a:pPr lvl="1"/>
            <a:r>
              <a:rPr lang="en-US" altLang="en-US" dirty="0" smtClean="0"/>
              <a:t>Places patient at immediate risk of death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79870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131395" y="17430"/>
            <a:ext cx="8816854" cy="707923"/>
          </a:xfrm>
        </p:spPr>
        <p:txBody>
          <a:bodyPr/>
          <a:lstStyle/>
          <a:p>
            <a:r>
              <a:rPr lang="en-US" altLang="en-US" sz="2872"/>
              <a:t>Brief History Leading to Clinical Trials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821" y="2849121"/>
            <a:ext cx="8623784" cy="3797039"/>
          </a:xfrm>
        </p:spPr>
        <p:txBody>
          <a:bodyPr/>
          <a:lstStyle/>
          <a:p>
            <a:pPr>
              <a:defRPr/>
            </a:pPr>
            <a:r>
              <a:rPr lang="en-US" sz="2534" u="sng" dirty="0">
                <a:solidFill>
                  <a:srgbClr val="FF0000"/>
                </a:solidFill>
              </a:rPr>
              <a:t>1937</a:t>
            </a:r>
            <a:r>
              <a:rPr lang="en-US" sz="2534" dirty="0"/>
              <a:t> Liquid formulation of sulfa drug sold with </a:t>
            </a:r>
            <a:r>
              <a:rPr lang="en-US" sz="2534" dirty="0" err="1"/>
              <a:t>diethylene</a:t>
            </a:r>
            <a:r>
              <a:rPr lang="en-US" sz="2534" dirty="0"/>
              <a:t> glycol, killing &gt; 100</a:t>
            </a:r>
          </a:p>
          <a:p>
            <a:pPr>
              <a:defRPr/>
            </a:pPr>
            <a:r>
              <a:rPr lang="en-US" sz="2534" u="sng" dirty="0">
                <a:solidFill>
                  <a:srgbClr val="FF0000"/>
                </a:solidFill>
              </a:rPr>
              <a:t>1938</a:t>
            </a:r>
            <a:r>
              <a:rPr lang="en-US" sz="2534" dirty="0"/>
              <a:t> (US FDC Act) mandated pre-market safety evaluation</a:t>
            </a:r>
          </a:p>
          <a:p>
            <a:pPr>
              <a:defRPr/>
            </a:pPr>
            <a:r>
              <a:rPr lang="en-US" sz="2534" u="sng" dirty="0">
                <a:solidFill>
                  <a:srgbClr val="FF0000"/>
                </a:solidFill>
              </a:rPr>
              <a:t>1961</a:t>
            </a:r>
            <a:r>
              <a:rPr lang="en-US" sz="2534" dirty="0"/>
              <a:t> Case reports of thalidomide (approved in Europe) causing server birth defects and deaths</a:t>
            </a:r>
          </a:p>
          <a:p>
            <a:pPr>
              <a:defRPr/>
            </a:pPr>
            <a:r>
              <a:rPr lang="en-US" sz="2534" u="sng" dirty="0">
                <a:solidFill>
                  <a:srgbClr val="FF0000"/>
                </a:solidFill>
              </a:rPr>
              <a:t>1962</a:t>
            </a:r>
            <a:r>
              <a:rPr lang="en-US" sz="2534" dirty="0"/>
              <a:t> Legislation mandates FDA approval contingent on “substantial evidence” of safety (first in animals and then humans) in addition to efficacy</a:t>
            </a:r>
          </a:p>
        </p:txBody>
      </p:sp>
      <p:pic>
        <p:nvPicPr>
          <p:cNvPr id="1331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04" y="701219"/>
            <a:ext cx="1737628" cy="2064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214" y="789710"/>
            <a:ext cx="2756608" cy="1976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39159">
            <a:off x="3803743" y="331169"/>
            <a:ext cx="1130263" cy="265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722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72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27496" indent="-241344">
              <a:defRPr sz="2872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65378" indent="-193076">
              <a:defRPr sz="287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51529" indent="-193076">
              <a:defRPr sz="2872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737680" indent="-193076">
              <a:defRPr sz="2872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123831" indent="-19307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72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09982" indent="-19307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72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896133" indent="-19307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72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282285" indent="-19307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72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E4332FE-0940-4771-843F-447EBA6A393A}" type="slidenum">
              <a:rPr lang="en-US" altLang="en-US" sz="1436">
                <a:latin typeface="Times New Roman" panose="02020603050405020304" pitchFamily="18" charset="0"/>
              </a:rPr>
              <a:pPr/>
              <a:t>40</a:t>
            </a:fld>
            <a:endParaRPr lang="en-US" altLang="en-US" sz="1436">
              <a:latin typeface="Times New Roman" panose="02020603050405020304" pitchFamily="18" charset="0"/>
            </a:endParaRPr>
          </a:p>
        </p:txBody>
      </p:sp>
      <p:sp>
        <p:nvSpPr>
          <p:cNvPr id="5734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2500"/>
          </a:xfrm>
        </p:spPr>
        <p:txBody>
          <a:bodyPr>
            <a:normAutofit/>
          </a:bodyPr>
          <a:lstStyle/>
          <a:p>
            <a:r>
              <a:rPr lang="en-US" altLang="en-US" dirty="0" smtClean="0"/>
              <a:t>Data &amp; Safety Monitoring Plan</a:t>
            </a:r>
          </a:p>
        </p:txBody>
      </p:sp>
      <p:sp>
        <p:nvSpPr>
          <p:cNvPr id="57348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254370"/>
            <a:ext cx="8229600" cy="5189562"/>
          </a:xfrm>
        </p:spPr>
        <p:txBody>
          <a:bodyPr>
            <a:normAutofit fontScale="85000" lnSpcReduction="20000"/>
          </a:bodyPr>
          <a:lstStyle/>
          <a:p>
            <a:r>
              <a:rPr lang="en-US" altLang="en-US" dirty="0" smtClean="0"/>
              <a:t>Required in all NIH supported clinical trials and typical in many pharma phase III studies</a:t>
            </a:r>
          </a:p>
          <a:p>
            <a:r>
              <a:rPr lang="en-US" altLang="en-US" dirty="0" smtClean="0"/>
              <a:t>Ensures patient safety, data validity and appropriate </a:t>
            </a:r>
            <a:r>
              <a:rPr lang="en-US" altLang="en-US" dirty="0"/>
              <a:t>termination of </a:t>
            </a:r>
            <a:r>
              <a:rPr lang="en-US" altLang="en-US" dirty="0" smtClean="0"/>
              <a:t>studies if undue risks </a:t>
            </a:r>
            <a:r>
              <a:rPr lang="en-US" altLang="en-US" dirty="0"/>
              <a:t>or </a:t>
            </a:r>
            <a:r>
              <a:rPr lang="en-US" altLang="en-US" dirty="0" smtClean="0"/>
              <a:t>if the trial </a:t>
            </a:r>
            <a:r>
              <a:rPr lang="en-US" altLang="en-US" dirty="0"/>
              <a:t>cannot be completed </a:t>
            </a:r>
            <a:r>
              <a:rPr lang="en-US" altLang="en-US" dirty="0" smtClean="0"/>
              <a:t>successfully</a:t>
            </a:r>
          </a:p>
          <a:p>
            <a:r>
              <a:rPr lang="en-US" altLang="en-US" dirty="0"/>
              <a:t>Required </a:t>
            </a:r>
            <a:r>
              <a:rPr lang="en-US" altLang="en-US" dirty="0" smtClean="0"/>
              <a:t>Elements</a:t>
            </a:r>
          </a:p>
          <a:p>
            <a:pPr lvl="1"/>
            <a:r>
              <a:rPr lang="en-US" altLang="en-US" dirty="0" smtClean="0"/>
              <a:t>Delineation </a:t>
            </a:r>
            <a:r>
              <a:rPr lang="en-US" altLang="en-US" dirty="0"/>
              <a:t>of oversight </a:t>
            </a:r>
            <a:r>
              <a:rPr lang="en-US" altLang="en-US" dirty="0" smtClean="0"/>
              <a:t>responsibilities (internal vs external)</a:t>
            </a:r>
            <a:endParaRPr lang="en-US" altLang="en-US" dirty="0"/>
          </a:p>
          <a:p>
            <a:pPr lvl="1"/>
            <a:r>
              <a:rPr lang="en-US" altLang="en-US" dirty="0" smtClean="0"/>
              <a:t>Description </a:t>
            </a:r>
            <a:r>
              <a:rPr lang="en-US" altLang="en-US" dirty="0"/>
              <a:t>of data and safety review process</a:t>
            </a:r>
          </a:p>
          <a:p>
            <a:pPr lvl="1"/>
            <a:r>
              <a:rPr lang="en-US" altLang="en-US" dirty="0" smtClean="0"/>
              <a:t>Time </a:t>
            </a:r>
            <a:r>
              <a:rPr lang="en-US" altLang="en-US" dirty="0"/>
              <a:t>table for submission of data, safety, and progress </a:t>
            </a:r>
            <a:r>
              <a:rPr lang="en-US" altLang="en-US" dirty="0" smtClean="0"/>
              <a:t>information</a:t>
            </a:r>
            <a:endParaRPr lang="en-US" altLang="en-US" dirty="0"/>
          </a:p>
          <a:p>
            <a:pPr lvl="1"/>
            <a:r>
              <a:rPr lang="en-US" altLang="en-US" dirty="0" smtClean="0"/>
              <a:t>Process </a:t>
            </a:r>
            <a:r>
              <a:rPr lang="en-US" altLang="en-US" dirty="0"/>
              <a:t>to implement </a:t>
            </a:r>
            <a:r>
              <a:rPr lang="en-US" altLang="en-US" dirty="0" smtClean="0"/>
              <a:t>closure/suspension when </a:t>
            </a:r>
            <a:r>
              <a:rPr lang="en-US" altLang="en-US" dirty="0"/>
              <a:t>significant </a:t>
            </a:r>
            <a:r>
              <a:rPr lang="en-US" altLang="en-US" dirty="0" smtClean="0"/>
              <a:t>risks/benefits </a:t>
            </a:r>
            <a:r>
              <a:rPr lang="en-US" altLang="en-US" dirty="0"/>
              <a:t>are </a:t>
            </a:r>
            <a:r>
              <a:rPr lang="en-US" altLang="en-US" dirty="0" smtClean="0"/>
              <a:t>identified</a:t>
            </a:r>
            <a:endParaRPr lang="en-US" altLang="en-US" dirty="0"/>
          </a:p>
          <a:p>
            <a:pPr lvl="1"/>
            <a:r>
              <a:rPr lang="en-US" altLang="en-US" dirty="0" smtClean="0"/>
              <a:t>Description </a:t>
            </a:r>
            <a:r>
              <a:rPr lang="en-US" altLang="en-US" dirty="0"/>
              <a:t>of adverse event reporting </a:t>
            </a:r>
            <a:r>
              <a:rPr lang="en-US" altLang="en-US" dirty="0" smtClean="0"/>
              <a:t>procedures</a:t>
            </a:r>
          </a:p>
        </p:txBody>
      </p:sp>
    </p:spTree>
    <p:extLst>
      <p:ext uri="{BB962C8B-B14F-4D97-AF65-F5344CB8AC3E}">
        <p14:creationId xmlns:p14="http://schemas.microsoft.com/office/powerpoint/2010/main" val="112055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84861"/>
            <a:ext cx="8229600" cy="82091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Elements of the Protocol (continued)</a:t>
            </a:r>
            <a:endParaRPr lang="en-US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05426" y="1000664"/>
            <a:ext cx="4038600" cy="539151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Supportive care</a:t>
            </a:r>
          </a:p>
          <a:p>
            <a:r>
              <a:rPr lang="en-US" dirty="0" smtClean="0"/>
              <a:t>Pharmaceutical </a:t>
            </a:r>
            <a:r>
              <a:rPr lang="en-US" dirty="0"/>
              <a:t>info</a:t>
            </a:r>
          </a:p>
          <a:p>
            <a:pPr lvl="1"/>
            <a:r>
              <a:rPr lang="en-US" dirty="0" smtClean="0"/>
              <a:t>Procurement/supply</a:t>
            </a:r>
            <a:endParaRPr lang="en-US" dirty="0"/>
          </a:p>
          <a:p>
            <a:pPr lvl="1"/>
            <a:r>
              <a:rPr lang="en-US" dirty="0"/>
              <a:t>Preparation</a:t>
            </a:r>
          </a:p>
          <a:p>
            <a:pPr lvl="1"/>
            <a:r>
              <a:rPr lang="en-US" dirty="0" smtClean="0"/>
              <a:t>Storage &amp; stability</a:t>
            </a:r>
            <a:endParaRPr lang="en-US" dirty="0"/>
          </a:p>
          <a:p>
            <a:pPr lvl="1"/>
            <a:r>
              <a:rPr lang="en-US" dirty="0"/>
              <a:t>Administration route</a:t>
            </a:r>
          </a:p>
          <a:p>
            <a:pPr lvl="1"/>
            <a:r>
              <a:rPr lang="en-US" dirty="0"/>
              <a:t>Adverse </a:t>
            </a:r>
            <a:r>
              <a:rPr lang="en-US" dirty="0" smtClean="0"/>
              <a:t>effects</a:t>
            </a:r>
          </a:p>
          <a:p>
            <a:pPr lvl="1"/>
            <a:r>
              <a:rPr lang="en-US" dirty="0" smtClean="0"/>
              <a:t>Drug interactions</a:t>
            </a:r>
            <a:endParaRPr lang="en-US" dirty="0"/>
          </a:p>
          <a:p>
            <a:r>
              <a:rPr lang="en-US" dirty="0" smtClean="0"/>
              <a:t>On </a:t>
            </a:r>
            <a:r>
              <a:rPr lang="en-US" dirty="0"/>
              <a:t>study </a:t>
            </a:r>
            <a:r>
              <a:rPr lang="en-US" dirty="0" smtClean="0"/>
              <a:t>procedures</a:t>
            </a:r>
          </a:p>
          <a:p>
            <a:pPr lvl="1"/>
            <a:r>
              <a:rPr lang="en-US" dirty="0" smtClean="0"/>
              <a:t>Registration</a:t>
            </a:r>
          </a:p>
          <a:p>
            <a:pPr lvl="1"/>
            <a:r>
              <a:rPr lang="en-US" dirty="0" smtClean="0"/>
              <a:t>Randomization</a:t>
            </a:r>
          </a:p>
          <a:p>
            <a:pPr lvl="1"/>
            <a:r>
              <a:rPr lang="en-US" dirty="0" smtClean="0"/>
              <a:t>Stratification factors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725833" y="1000663"/>
            <a:ext cx="4038601" cy="539151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Adverse </a:t>
            </a:r>
            <a:r>
              <a:rPr lang="en-US" dirty="0" smtClean="0"/>
              <a:t>events</a:t>
            </a:r>
          </a:p>
          <a:p>
            <a:pPr lvl="1"/>
            <a:r>
              <a:rPr lang="en-US" dirty="0" smtClean="0"/>
              <a:t>List (labs vs. symptoms)</a:t>
            </a:r>
          </a:p>
          <a:p>
            <a:pPr lvl="1"/>
            <a:r>
              <a:rPr lang="en-US" dirty="0" smtClean="0"/>
              <a:t>Reporting </a:t>
            </a:r>
            <a:r>
              <a:rPr lang="en-US" dirty="0" smtClean="0"/>
              <a:t>requirements</a:t>
            </a:r>
          </a:p>
          <a:p>
            <a:pPr lvl="1"/>
            <a:r>
              <a:rPr lang="en-US" dirty="0"/>
              <a:t>Data </a:t>
            </a:r>
            <a:r>
              <a:rPr lang="en-US" dirty="0" smtClean="0"/>
              <a:t>&amp; safety </a:t>
            </a:r>
            <a:r>
              <a:rPr lang="en-US" dirty="0"/>
              <a:t>monitoring </a:t>
            </a:r>
            <a:r>
              <a:rPr lang="en-US" dirty="0" smtClean="0"/>
              <a:t>plan</a:t>
            </a:r>
          </a:p>
          <a:p>
            <a:r>
              <a:rPr lang="en-US" b="1" dirty="0" smtClean="0"/>
              <a:t>Response </a:t>
            </a:r>
            <a:r>
              <a:rPr lang="en-US" b="1" dirty="0" smtClean="0"/>
              <a:t>criteria</a:t>
            </a:r>
            <a:endParaRPr lang="en-US" b="1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00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mtClean="0"/>
              <a:t>Common Oncology Trial Endpoints/Outcomes</a:t>
            </a:r>
          </a:p>
        </p:txBody>
      </p:sp>
      <p:sp>
        <p:nvSpPr>
          <p:cNvPr id="5632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en-US" sz="2703" dirty="0"/>
              <a:t>Overall survival</a:t>
            </a:r>
          </a:p>
          <a:p>
            <a:r>
              <a:rPr lang="en-US" altLang="en-US" sz="2703" dirty="0"/>
              <a:t>Progression free survival</a:t>
            </a:r>
          </a:p>
          <a:p>
            <a:r>
              <a:rPr lang="en-US" altLang="en-US" sz="2703" dirty="0"/>
              <a:t>Time to progression</a:t>
            </a:r>
          </a:p>
          <a:p>
            <a:r>
              <a:rPr lang="en-US" altLang="en-US" sz="2703" dirty="0"/>
              <a:t>Time to treatment failure</a:t>
            </a:r>
          </a:p>
          <a:p>
            <a:r>
              <a:rPr lang="en-US" altLang="en-US" sz="2703" dirty="0"/>
              <a:t>Disease specific survival</a:t>
            </a:r>
          </a:p>
          <a:p>
            <a:r>
              <a:rPr lang="en-US" altLang="en-US" sz="2703" dirty="0"/>
              <a:t>Complete response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z="2703" dirty="0"/>
              <a:t>Durable complete response</a:t>
            </a:r>
          </a:p>
          <a:p>
            <a:pPr>
              <a:defRPr/>
            </a:pPr>
            <a:r>
              <a:rPr lang="en-US" sz="2703" dirty="0"/>
              <a:t>Partial response</a:t>
            </a:r>
          </a:p>
          <a:p>
            <a:pPr>
              <a:defRPr/>
            </a:pPr>
            <a:r>
              <a:rPr lang="en-US" sz="2703" dirty="0"/>
              <a:t>Overall response rate</a:t>
            </a:r>
          </a:p>
          <a:p>
            <a:pPr>
              <a:defRPr/>
            </a:pPr>
            <a:r>
              <a:rPr lang="en-US" sz="2703" dirty="0"/>
              <a:t>Stable disease</a:t>
            </a:r>
          </a:p>
          <a:p>
            <a:pPr>
              <a:defRPr/>
            </a:pPr>
            <a:r>
              <a:rPr lang="en-US" sz="2703" dirty="0"/>
              <a:t>Progressive disease</a:t>
            </a:r>
          </a:p>
          <a:p>
            <a:pPr>
              <a:defRPr/>
            </a:pPr>
            <a:r>
              <a:rPr lang="en-US" sz="2703" dirty="0"/>
              <a:t>Biomarker based</a:t>
            </a:r>
          </a:p>
          <a:p>
            <a:pPr marL="0" indent="0">
              <a:buNone/>
              <a:defRPr/>
            </a:pPr>
            <a:endParaRPr lang="en-US" sz="2703" dirty="0"/>
          </a:p>
        </p:txBody>
      </p:sp>
    </p:spTree>
    <p:extLst>
      <p:ext uri="{BB962C8B-B14F-4D97-AF65-F5344CB8AC3E}">
        <p14:creationId xmlns:p14="http://schemas.microsoft.com/office/powerpoint/2010/main" val="62479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84861"/>
            <a:ext cx="8229600" cy="82091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Elements of the Protocol (continued)</a:t>
            </a:r>
            <a:endParaRPr lang="en-US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05426" y="1000664"/>
            <a:ext cx="4038600" cy="539151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Supportive care</a:t>
            </a:r>
          </a:p>
          <a:p>
            <a:r>
              <a:rPr lang="en-US" dirty="0" smtClean="0"/>
              <a:t>Pharmaceutical </a:t>
            </a:r>
            <a:r>
              <a:rPr lang="en-US" dirty="0"/>
              <a:t>info</a:t>
            </a:r>
          </a:p>
          <a:p>
            <a:pPr lvl="1"/>
            <a:r>
              <a:rPr lang="en-US" dirty="0" smtClean="0"/>
              <a:t>Procurement/supply</a:t>
            </a:r>
            <a:endParaRPr lang="en-US" dirty="0"/>
          </a:p>
          <a:p>
            <a:pPr lvl="1"/>
            <a:r>
              <a:rPr lang="en-US" dirty="0"/>
              <a:t>Preparation</a:t>
            </a:r>
          </a:p>
          <a:p>
            <a:pPr lvl="1"/>
            <a:r>
              <a:rPr lang="en-US" dirty="0" smtClean="0"/>
              <a:t>Storage &amp; stability</a:t>
            </a:r>
            <a:endParaRPr lang="en-US" dirty="0"/>
          </a:p>
          <a:p>
            <a:pPr lvl="1"/>
            <a:r>
              <a:rPr lang="en-US" dirty="0"/>
              <a:t>Administration route</a:t>
            </a:r>
          </a:p>
          <a:p>
            <a:pPr lvl="1"/>
            <a:r>
              <a:rPr lang="en-US" dirty="0"/>
              <a:t>Adverse </a:t>
            </a:r>
            <a:r>
              <a:rPr lang="en-US" dirty="0" smtClean="0"/>
              <a:t>effects</a:t>
            </a:r>
          </a:p>
          <a:p>
            <a:pPr lvl="1"/>
            <a:r>
              <a:rPr lang="en-US" dirty="0" smtClean="0"/>
              <a:t>Drug interactions</a:t>
            </a:r>
            <a:endParaRPr lang="en-US" dirty="0"/>
          </a:p>
          <a:p>
            <a:r>
              <a:rPr lang="en-US" dirty="0" smtClean="0"/>
              <a:t>On </a:t>
            </a:r>
            <a:r>
              <a:rPr lang="en-US" dirty="0"/>
              <a:t>study </a:t>
            </a:r>
            <a:r>
              <a:rPr lang="en-US" dirty="0" smtClean="0"/>
              <a:t>procedures</a:t>
            </a:r>
          </a:p>
          <a:p>
            <a:pPr lvl="1"/>
            <a:r>
              <a:rPr lang="en-US" dirty="0" smtClean="0"/>
              <a:t>Registration</a:t>
            </a:r>
          </a:p>
          <a:p>
            <a:pPr lvl="1"/>
            <a:r>
              <a:rPr lang="en-US" dirty="0" smtClean="0"/>
              <a:t>Randomization</a:t>
            </a:r>
          </a:p>
          <a:p>
            <a:pPr lvl="1"/>
            <a:r>
              <a:rPr lang="en-US" dirty="0" smtClean="0"/>
              <a:t>Stratification factors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725833" y="1000663"/>
            <a:ext cx="4038601" cy="539151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Adverse </a:t>
            </a:r>
            <a:r>
              <a:rPr lang="en-US" dirty="0" smtClean="0"/>
              <a:t>events</a:t>
            </a:r>
          </a:p>
          <a:p>
            <a:pPr lvl="1"/>
            <a:r>
              <a:rPr lang="en-US" dirty="0" smtClean="0"/>
              <a:t>List (labs vs. symptoms)</a:t>
            </a:r>
          </a:p>
          <a:p>
            <a:pPr lvl="1"/>
            <a:r>
              <a:rPr lang="en-US" dirty="0" smtClean="0"/>
              <a:t>Reporting </a:t>
            </a:r>
            <a:r>
              <a:rPr lang="en-US" dirty="0" smtClean="0"/>
              <a:t>requirements</a:t>
            </a:r>
          </a:p>
          <a:p>
            <a:pPr lvl="1"/>
            <a:r>
              <a:rPr lang="en-US" dirty="0"/>
              <a:t>Data </a:t>
            </a:r>
            <a:r>
              <a:rPr lang="en-US" dirty="0" smtClean="0"/>
              <a:t>&amp; safety </a:t>
            </a:r>
            <a:r>
              <a:rPr lang="en-US" dirty="0"/>
              <a:t>monitoring </a:t>
            </a:r>
            <a:r>
              <a:rPr lang="en-US" dirty="0" smtClean="0"/>
              <a:t>plan</a:t>
            </a:r>
          </a:p>
          <a:p>
            <a:r>
              <a:rPr lang="en-US" dirty="0" smtClean="0"/>
              <a:t>Response </a:t>
            </a:r>
            <a:r>
              <a:rPr lang="en-US" dirty="0" smtClean="0"/>
              <a:t>criteria</a:t>
            </a:r>
            <a:endParaRPr lang="en-US" dirty="0" smtClean="0"/>
          </a:p>
          <a:p>
            <a:r>
              <a:rPr lang="en-US" b="1" dirty="0" smtClean="0"/>
              <a:t>Schedule of events/procedures</a:t>
            </a:r>
          </a:p>
          <a:p>
            <a:r>
              <a:rPr lang="en-US" b="1" dirty="0" smtClean="0"/>
              <a:t>Off study criteria</a:t>
            </a:r>
          </a:p>
          <a:p>
            <a:r>
              <a:rPr lang="en-US" b="1" dirty="0" smtClean="0"/>
              <a:t>Correlative studies (e.g. biomarkers, </a:t>
            </a:r>
            <a:r>
              <a:rPr lang="en-US" b="1" dirty="0" err="1" smtClean="0"/>
              <a:t>pk</a:t>
            </a:r>
            <a:r>
              <a:rPr lang="en-US" b="1" dirty="0" smtClean="0"/>
              <a:t>, etc.)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56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84861"/>
            <a:ext cx="8229600" cy="82091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Elements of the Protocol (continued)</a:t>
            </a:r>
            <a:endParaRPr lang="en-US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05426" y="1000664"/>
            <a:ext cx="4038600" cy="5391510"/>
          </a:xfrm>
        </p:spPr>
        <p:txBody>
          <a:bodyPr>
            <a:normAutofit/>
          </a:bodyPr>
          <a:lstStyle/>
          <a:p>
            <a:r>
              <a:rPr lang="en-US" dirty="0" smtClean="0"/>
              <a:t>Statistical considerations</a:t>
            </a:r>
          </a:p>
          <a:p>
            <a:pPr lvl="1"/>
            <a:r>
              <a:rPr lang="en-US" dirty="0" smtClean="0"/>
              <a:t>Randomization</a:t>
            </a:r>
            <a:r>
              <a:rPr lang="en-US" dirty="0"/>
              <a:t> </a:t>
            </a:r>
            <a:r>
              <a:rPr lang="en-US" dirty="0" smtClean="0"/>
              <a:t>(+/- stratification)</a:t>
            </a:r>
          </a:p>
          <a:p>
            <a:pPr lvl="1"/>
            <a:r>
              <a:rPr lang="en-US" dirty="0" smtClean="0"/>
              <a:t>Sample size (power analysis)</a:t>
            </a:r>
          </a:p>
          <a:p>
            <a:pPr lvl="1"/>
            <a:r>
              <a:rPr lang="en-US" dirty="0" smtClean="0"/>
              <a:t>Accrual rate (duration)</a:t>
            </a:r>
          </a:p>
          <a:p>
            <a:pPr lvl="1"/>
            <a:r>
              <a:rPr lang="en-US" dirty="0" smtClean="0"/>
              <a:t>Analytic plan (primary and other objectives)</a:t>
            </a:r>
          </a:p>
          <a:p>
            <a:pPr lvl="1"/>
            <a:r>
              <a:rPr lang="en-US" dirty="0" smtClean="0"/>
              <a:t>Expected outcomes</a:t>
            </a:r>
          </a:p>
          <a:p>
            <a:pPr lvl="1"/>
            <a:r>
              <a:rPr lang="en-US" dirty="0" smtClean="0"/>
              <a:t>Interim analysis</a:t>
            </a:r>
          </a:p>
          <a:p>
            <a:pPr lvl="1"/>
            <a:r>
              <a:rPr lang="en-US" dirty="0" smtClean="0"/>
              <a:t>Stopping rules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725833" y="1000663"/>
            <a:ext cx="4038601" cy="5391510"/>
          </a:xfrm>
        </p:spPr>
        <p:txBody>
          <a:bodyPr>
            <a:normAutofit/>
          </a:bodyPr>
          <a:lstStyle/>
          <a:p>
            <a:r>
              <a:rPr lang="en-US" dirty="0" smtClean="0"/>
              <a:t>Records retention guidelines</a:t>
            </a:r>
          </a:p>
          <a:p>
            <a:r>
              <a:rPr lang="en-US" dirty="0" smtClean="0"/>
              <a:t>References</a:t>
            </a:r>
          </a:p>
          <a:p>
            <a:r>
              <a:rPr lang="en-US" dirty="0" smtClean="0"/>
              <a:t>Informed consent</a:t>
            </a:r>
          </a:p>
          <a:p>
            <a:r>
              <a:rPr lang="en-US" dirty="0" smtClean="0"/>
              <a:t>Appendices</a:t>
            </a:r>
          </a:p>
          <a:p>
            <a:pPr lvl="1"/>
            <a:r>
              <a:rPr lang="en-US" dirty="0" smtClean="0"/>
              <a:t>e.g. eligibility checklist, toxicity monitoring criteria, tumor response criteria, lists of interacting drugs, questionnaires, etc.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09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84861"/>
            <a:ext cx="8229600" cy="82091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Elements of the Protocol (continued)</a:t>
            </a:r>
            <a:endParaRPr lang="en-US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05426" y="1199072"/>
            <a:ext cx="8065714" cy="5495026"/>
          </a:xfrm>
        </p:spPr>
        <p:txBody>
          <a:bodyPr>
            <a:normAutofit/>
          </a:bodyPr>
          <a:lstStyle/>
          <a:p>
            <a:r>
              <a:rPr lang="en-US" dirty="0" smtClean="0"/>
              <a:t>Amendments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ummary of changes in front of protocol or as a stand alone document</a:t>
            </a:r>
          </a:p>
          <a:p>
            <a:pPr lvl="1"/>
            <a:r>
              <a:rPr lang="en-US" dirty="0" smtClean="0"/>
              <a:t>Revised protocol must be approved by IRB (and PRMC) before implementation</a:t>
            </a:r>
          </a:p>
          <a:p>
            <a:pPr lvl="1"/>
            <a:r>
              <a:rPr lang="en-US" dirty="0" smtClean="0"/>
              <a:t>General types</a:t>
            </a:r>
          </a:p>
          <a:p>
            <a:pPr lvl="2"/>
            <a:r>
              <a:rPr lang="en-US" dirty="0" smtClean="0"/>
              <a:t>Safety notice</a:t>
            </a:r>
          </a:p>
          <a:p>
            <a:pPr lvl="2"/>
            <a:r>
              <a:rPr lang="en-US" dirty="0" smtClean="0"/>
              <a:t>General requests</a:t>
            </a:r>
          </a:p>
          <a:p>
            <a:pPr lvl="2"/>
            <a:r>
              <a:rPr lang="en-US" dirty="0" smtClean="0"/>
              <a:t>Action letters</a:t>
            </a:r>
          </a:p>
        </p:txBody>
      </p:sp>
    </p:spTree>
    <p:extLst>
      <p:ext uri="{BB962C8B-B14F-4D97-AF65-F5344CB8AC3E}">
        <p14:creationId xmlns:p14="http://schemas.microsoft.com/office/powerpoint/2010/main" val="34455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324465" y="382118"/>
            <a:ext cx="8134406" cy="729375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400" dirty="0"/>
              <a:t>I have great idea &amp; strategy but do I have…….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1891" y="1497633"/>
            <a:ext cx="7772400" cy="4984955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The </a:t>
            </a:r>
            <a:r>
              <a:rPr lang="en-US" altLang="en-US" u="sng" dirty="0" smtClean="0"/>
              <a:t>appropriate</a:t>
            </a:r>
            <a:r>
              <a:rPr lang="en-US" altLang="en-US" dirty="0" smtClean="0"/>
              <a:t> patient population</a:t>
            </a:r>
          </a:p>
          <a:p>
            <a:pPr eaLnBrk="1" hangingPunct="1"/>
            <a:r>
              <a:rPr lang="en-US" altLang="en-US" dirty="0" smtClean="0"/>
              <a:t>Collaborating within and interdisciplinary faculty</a:t>
            </a:r>
          </a:p>
          <a:p>
            <a:pPr eaLnBrk="1" hangingPunct="1"/>
            <a:r>
              <a:rPr lang="en-US" altLang="en-US" dirty="0" smtClean="0"/>
              <a:t>Facilities/Cores to conduct the study</a:t>
            </a:r>
          </a:p>
          <a:p>
            <a:pPr eaLnBrk="1" hangingPunct="1"/>
            <a:r>
              <a:rPr lang="en-US" altLang="en-US" dirty="0" smtClean="0"/>
              <a:t>Supportive clinical staff</a:t>
            </a:r>
          </a:p>
          <a:p>
            <a:pPr eaLnBrk="1" hangingPunct="1"/>
            <a:r>
              <a:rPr lang="en-US" altLang="en-US" dirty="0" smtClean="0"/>
              <a:t>Time/administrative buy in</a:t>
            </a:r>
          </a:p>
          <a:p>
            <a:pPr eaLnBrk="1" hangingPunct="1"/>
            <a:r>
              <a:rPr lang="en-US" altLang="en-US" dirty="0" smtClean="0"/>
              <a:t>Funding</a:t>
            </a:r>
          </a:p>
          <a:p>
            <a:pPr eaLnBrk="1" hangingPunct="1"/>
            <a:r>
              <a:rPr lang="en-US" altLang="en-US" dirty="0" smtClean="0"/>
              <a:t>Legal/contractual issues</a:t>
            </a:r>
          </a:p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75470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74585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  <a:cs typeface="Arial"/>
            </a:endParaRPr>
          </a:p>
        </p:txBody>
      </p:sp>
      <p:pic>
        <p:nvPicPr>
          <p:cNvPr id="5" name="Picture 4" descr="logo April 2013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08"/>
            <a:ext cx="1080305" cy="83147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505172"/>
            <a:ext cx="9144000" cy="35282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43222" y="6511111"/>
            <a:ext cx="48007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  <a:latin typeface="Arial"/>
                <a:cs typeface="Arial"/>
              </a:rPr>
              <a:t>West Virginia Clinical and Translational Science Institute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" y="5674174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i="1" dirty="0" smtClean="0">
                <a:latin typeface="Arial"/>
                <a:cs typeface="Arial"/>
              </a:rPr>
              <a:t>Made possible by </a:t>
            </a:r>
            <a:r>
              <a:rPr lang="en-US" sz="2400" b="1" i="1" dirty="0" err="1" smtClean="0">
                <a:latin typeface="Arial"/>
                <a:cs typeface="Arial"/>
              </a:rPr>
              <a:t>IDeA</a:t>
            </a:r>
            <a:r>
              <a:rPr lang="en-US" sz="2400" b="1" i="1" dirty="0" smtClean="0">
                <a:latin typeface="Arial"/>
                <a:cs typeface="Arial"/>
              </a:rPr>
              <a:t> </a:t>
            </a:r>
            <a:r>
              <a:rPr lang="en-US" sz="2400" b="1" i="1" dirty="0">
                <a:latin typeface="Arial"/>
                <a:cs typeface="Arial"/>
              </a:rPr>
              <a:t>CTR support – </a:t>
            </a:r>
            <a:endParaRPr lang="en-US" sz="2400" b="1" i="1" dirty="0" smtClean="0">
              <a:latin typeface="Arial"/>
              <a:cs typeface="Arial"/>
            </a:endParaRPr>
          </a:p>
          <a:p>
            <a:pPr algn="r"/>
            <a:r>
              <a:rPr lang="en-US" sz="2400" b="1" i="1" dirty="0" smtClean="0">
                <a:latin typeface="Arial"/>
                <a:cs typeface="Arial"/>
              </a:rPr>
              <a:t>NIH</a:t>
            </a:r>
            <a:r>
              <a:rPr lang="en-US" sz="2400" b="1" i="1" dirty="0">
                <a:latin typeface="Arial"/>
                <a:cs typeface="Arial"/>
              </a:rPr>
              <a:t>/NIGMS Award Number </a:t>
            </a:r>
            <a:r>
              <a:rPr lang="en-US" sz="2400" b="1" i="1" dirty="0" smtClean="0">
                <a:latin typeface="Arial"/>
                <a:cs typeface="Arial"/>
              </a:rPr>
              <a:t>U54GM104942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14843" y="-45197"/>
            <a:ext cx="38198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chemeClr val="bg1"/>
                </a:solidFill>
                <a:latin typeface="Arial"/>
                <a:cs typeface="Arial"/>
              </a:rPr>
              <a:t>www.wvctsi.org</a:t>
            </a:r>
            <a:endParaRPr lang="en-US" sz="4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386" y="950416"/>
            <a:ext cx="6850947" cy="4640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83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Clinical Trials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i="1" dirty="0" smtClean="0"/>
              <a:t>Prospective</a:t>
            </a:r>
            <a:r>
              <a:rPr lang="en-US" altLang="en-US" dirty="0" smtClean="0"/>
              <a:t> studies comparing the effect and value of an </a:t>
            </a:r>
            <a:r>
              <a:rPr lang="en-US" altLang="en-US" i="1" dirty="0" smtClean="0"/>
              <a:t>intervention</a:t>
            </a:r>
            <a:r>
              <a:rPr lang="en-US" altLang="en-US" dirty="0" smtClean="0"/>
              <a:t> in humans (or sometimes animals)</a:t>
            </a:r>
          </a:p>
          <a:p>
            <a:pPr lvl="1"/>
            <a:r>
              <a:rPr lang="en-US" altLang="en-US" dirty="0" smtClean="0"/>
              <a:t>Can involve drugs, devices, procedures, etc.</a:t>
            </a:r>
          </a:p>
          <a:p>
            <a:r>
              <a:rPr lang="en-US" altLang="en-US" i="1" dirty="0" smtClean="0"/>
              <a:t>Informed consent</a:t>
            </a:r>
            <a:r>
              <a:rPr lang="en-US" altLang="en-US" dirty="0" smtClean="0"/>
              <a:t> required</a:t>
            </a:r>
          </a:p>
          <a:p>
            <a:r>
              <a:rPr lang="en-US" altLang="en-US" dirty="0" smtClean="0"/>
              <a:t>In some settings, these are considered the standard of care e.g. many pediatric malignancies</a:t>
            </a:r>
          </a:p>
        </p:txBody>
      </p:sp>
    </p:spTree>
    <p:extLst>
      <p:ext uri="{BB962C8B-B14F-4D97-AF65-F5344CB8AC3E}">
        <p14:creationId xmlns:p14="http://schemas.microsoft.com/office/powerpoint/2010/main" val="3155725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88821" y="382118"/>
            <a:ext cx="8070050" cy="1139648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600" dirty="0"/>
              <a:t>What Is the focus of a clinical drug trial?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471" y="1497633"/>
            <a:ext cx="7772400" cy="4598815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90000"/>
              </a:lnSpc>
              <a:buNone/>
              <a:defRPr/>
            </a:pPr>
            <a:r>
              <a:rPr lang="en-US" u="sng" dirty="0" smtClean="0"/>
              <a:t>Examples</a:t>
            </a:r>
            <a:r>
              <a:rPr lang="en-US" dirty="0" smtClean="0"/>
              <a:t>: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Effectiveness of intervention to treat a disease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Safety of a new drug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Defining dose administration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Testing drug formulation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Exploring combination therapies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Evaluating effect of therapies on quality of life</a:t>
            </a:r>
          </a:p>
        </p:txBody>
      </p:sp>
    </p:spTree>
    <p:extLst>
      <p:ext uri="{BB962C8B-B14F-4D97-AF65-F5344CB8AC3E}">
        <p14:creationId xmlns:p14="http://schemas.microsoft.com/office/powerpoint/2010/main" val="64679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686471" y="81788"/>
            <a:ext cx="7772400" cy="1139648"/>
          </a:xfrm>
        </p:spPr>
        <p:txBody>
          <a:bodyPr/>
          <a:lstStyle/>
          <a:p>
            <a:r>
              <a:rPr lang="en-US" altLang="en-US" smtClean="0"/>
              <a:t>Rationale for Clinical Trials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6471" y="1304563"/>
            <a:ext cx="7772400" cy="4891101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2872" u="sng" dirty="0"/>
              <a:t>Need….</a:t>
            </a:r>
          </a:p>
          <a:p>
            <a:pPr>
              <a:defRPr/>
            </a:pPr>
            <a:r>
              <a:rPr lang="en-US" sz="2872" dirty="0"/>
              <a:t>“If you don’t want to practice medicine 10 years from now the same way we do it today then clinical research must be a priority.”  </a:t>
            </a:r>
            <a:r>
              <a:rPr lang="en-US" sz="2872" i="1" dirty="0"/>
              <a:t>(MH Jan 2013)</a:t>
            </a:r>
          </a:p>
          <a:p>
            <a:pPr marL="0" indent="0">
              <a:buNone/>
              <a:defRPr/>
            </a:pPr>
            <a:r>
              <a:rPr lang="en-US" sz="2872" u="sng" dirty="0"/>
              <a:t>Approach….</a:t>
            </a:r>
          </a:p>
          <a:p>
            <a:pPr>
              <a:defRPr/>
            </a:pPr>
            <a:r>
              <a:rPr lang="en-US" sz="2872" dirty="0"/>
              <a:t>Animal studies are of limited value in determining the full spectrum of toxicities and predicting effectiveness of treatments in humans</a:t>
            </a:r>
          </a:p>
        </p:txBody>
      </p:sp>
    </p:spTree>
    <p:extLst>
      <p:ext uri="{BB962C8B-B14F-4D97-AF65-F5344CB8AC3E}">
        <p14:creationId xmlns:p14="http://schemas.microsoft.com/office/powerpoint/2010/main" val="100575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Outline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1362974" y="1868567"/>
            <a:ext cx="7055674" cy="3583325"/>
          </a:xfrm>
        </p:spPr>
        <p:txBody>
          <a:bodyPr/>
          <a:lstStyle/>
          <a:p>
            <a:pPr marL="724033" indent="-724033">
              <a:buFontTx/>
              <a:buAutoNum type="romanUcPeriod"/>
            </a:pPr>
            <a:r>
              <a:rPr lang="en-US" altLang="en-US" dirty="0" smtClean="0"/>
              <a:t>Rationale for Clinical Trials</a:t>
            </a:r>
          </a:p>
          <a:p>
            <a:pPr marL="724033" indent="-724033">
              <a:buFontTx/>
              <a:buAutoNum type="romanUcPeriod"/>
            </a:pPr>
            <a:r>
              <a:rPr lang="en-US" altLang="en-US" b="1" dirty="0" smtClean="0"/>
              <a:t>Preclinical Testing</a:t>
            </a:r>
          </a:p>
          <a:p>
            <a:pPr marL="724033" indent="-724033">
              <a:buFontTx/>
              <a:buAutoNum type="romanUcPeriod"/>
            </a:pPr>
            <a:r>
              <a:rPr lang="en-US" altLang="en-US" dirty="0" smtClean="0"/>
              <a:t>Types of Clinical </a:t>
            </a:r>
            <a:r>
              <a:rPr lang="en-US" altLang="en-US" dirty="0" smtClean="0"/>
              <a:t>Trials</a:t>
            </a:r>
            <a:endParaRPr lang="en-US" altLang="en-US" dirty="0" smtClean="0"/>
          </a:p>
          <a:p>
            <a:pPr marL="724033" indent="-724033">
              <a:buFontTx/>
              <a:buAutoNum type="romanUcPeriod"/>
            </a:pPr>
            <a:r>
              <a:rPr lang="en-US" altLang="en-US" dirty="0" smtClean="0"/>
              <a:t>Elements of the Protocol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88940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6471" y="210500"/>
            <a:ext cx="7772400" cy="836636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3041"/>
              <a:t>Contents of a full Investigational</a:t>
            </a:r>
            <a:br>
              <a:rPr lang="en-US" altLang="en-US" sz="3041"/>
            </a:br>
            <a:r>
              <a:rPr lang="en-US" altLang="en-US" sz="3041"/>
              <a:t>New Drug Application (IND)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471" y="1112833"/>
            <a:ext cx="8068709" cy="5534667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703"/>
              <a:t>1. Form FDA 1571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703"/>
              <a:t>2. Table of Contents</a:t>
            </a:r>
            <a:endParaRPr lang="en-US" altLang="en-US" sz="2703" i="1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703"/>
              <a:t>3. Introductory statement</a:t>
            </a:r>
            <a:endParaRPr lang="en-US" altLang="en-US" sz="2703" i="1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703"/>
              <a:t>4. General Investigational plan</a:t>
            </a:r>
            <a:endParaRPr lang="en-US" altLang="en-US" sz="2703" i="1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703"/>
              <a:t>5. Investigator’s brochure</a:t>
            </a:r>
            <a:endParaRPr lang="en-US" altLang="en-US" sz="2703" i="1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703"/>
              <a:t>6. Protocol</a:t>
            </a:r>
            <a:endParaRPr lang="en-US" altLang="en-US" sz="2703" i="1"/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 sz="2365"/>
              <a:t>a. Study protocol</a:t>
            </a:r>
            <a:endParaRPr lang="en-US" altLang="en-US" sz="2365" i="1"/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 sz="2365"/>
              <a:t>b. Investigator data</a:t>
            </a:r>
            <a:r>
              <a:rPr lang="en-US" altLang="en-US" sz="2365" i="1"/>
              <a:t> </a:t>
            </a:r>
            <a:r>
              <a:rPr lang="en-US" altLang="en-US" sz="2365"/>
              <a:t>or completed Form FDA 1572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 sz="2365"/>
              <a:t>c. Facilities data</a:t>
            </a:r>
            <a:r>
              <a:rPr lang="en-US" altLang="en-US" sz="2365" i="1"/>
              <a:t> </a:t>
            </a:r>
            <a:r>
              <a:rPr lang="en-US" altLang="en-US" sz="2365"/>
              <a:t>or completed Form FDA 1572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 sz="2365"/>
              <a:t>d. Institutional Review Board data</a:t>
            </a:r>
            <a:r>
              <a:rPr lang="en-US" altLang="en-US" sz="2365" i="1"/>
              <a:t> </a:t>
            </a:r>
            <a:r>
              <a:rPr lang="en-US" altLang="en-US" sz="2365"/>
              <a:t>or completed Form FDA 1572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703"/>
              <a:t>7. Chemistry, manufacturing, and control data</a:t>
            </a:r>
            <a:endParaRPr lang="en-US" altLang="en-US" sz="2703" i="1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703"/>
              <a:t>8. Pharmacology and toxicology data</a:t>
            </a:r>
            <a:endParaRPr lang="en-US" altLang="en-US" sz="2703" i="1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703"/>
              <a:t>9. Previous human experience</a:t>
            </a:r>
            <a:endParaRPr lang="en-US" altLang="en-US" sz="2703" i="1"/>
          </a:p>
        </p:txBody>
      </p:sp>
    </p:spTree>
    <p:extLst>
      <p:ext uri="{BB962C8B-B14F-4D97-AF65-F5344CB8AC3E}">
        <p14:creationId xmlns:p14="http://schemas.microsoft.com/office/powerpoint/2010/main" val="67549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2675</TotalTime>
  <Words>2111</Words>
  <Application>Microsoft Office PowerPoint</Application>
  <PresentationFormat>On-screen Show (4:3)</PresentationFormat>
  <Paragraphs>431</Paragraphs>
  <Slides>47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2" baseType="lpstr">
      <vt:lpstr>Arial</vt:lpstr>
      <vt:lpstr>Calibri</vt:lpstr>
      <vt:lpstr>Times New Roman</vt:lpstr>
      <vt:lpstr>Wingdings</vt:lpstr>
      <vt:lpstr>Office Theme</vt:lpstr>
      <vt:lpstr>PowerPoint Presentation</vt:lpstr>
      <vt:lpstr>Outline</vt:lpstr>
      <vt:lpstr>Why do we need clinical trials?</vt:lpstr>
      <vt:lpstr>Brief History Leading to Clinical Trials</vt:lpstr>
      <vt:lpstr>Clinical Trials</vt:lpstr>
      <vt:lpstr>What Is the focus of a clinical drug trial?</vt:lpstr>
      <vt:lpstr>Rationale for Clinical Trials</vt:lpstr>
      <vt:lpstr>Outline</vt:lpstr>
      <vt:lpstr>Contents of a full Investigational New Drug Application (IND)</vt:lpstr>
      <vt:lpstr>Overview of Pre-Clinical Anti-Cancer Drug Development</vt:lpstr>
      <vt:lpstr>Pre-Human Testing</vt:lpstr>
      <vt:lpstr>Pre-Human Testing</vt:lpstr>
      <vt:lpstr>Outline</vt:lpstr>
      <vt:lpstr>Types of Clinical Trials</vt:lpstr>
      <vt:lpstr>PowerPoint Presentation</vt:lpstr>
      <vt:lpstr>Overview of Clinical Drug Development</vt:lpstr>
      <vt:lpstr>Phase I Trials</vt:lpstr>
      <vt:lpstr>Common Issues Addressed by Clinical Pharmacology Studies in the Drug Development Process</vt:lpstr>
      <vt:lpstr>Phase I Trials (continued)</vt:lpstr>
      <vt:lpstr>Phase I Trials (continued)</vt:lpstr>
      <vt:lpstr>Typical Dose-Limiting Toxicity Criteria for an Anti-Cancer Drug</vt:lpstr>
      <vt:lpstr>Phase I Endpoints for Non-Traditional Anti-Cancer Drugs*</vt:lpstr>
      <vt:lpstr>Phase I Trials (continued)</vt:lpstr>
      <vt:lpstr>Phase II Trials</vt:lpstr>
      <vt:lpstr>Phase II Trials (continued)</vt:lpstr>
      <vt:lpstr>Phase II Trials (continued)</vt:lpstr>
      <vt:lpstr>Common Issues Addressed by Clinical Pharmacology Studies in the Drug Development Process</vt:lpstr>
      <vt:lpstr>Accelerated Approval May Occur After Phase II</vt:lpstr>
      <vt:lpstr>Phase III Trials (continued)</vt:lpstr>
      <vt:lpstr>Phase III Trials (continued)</vt:lpstr>
      <vt:lpstr>Post-Approval Studies (Phase IV)</vt:lpstr>
      <vt:lpstr>Outline</vt:lpstr>
      <vt:lpstr>Elements of the Protocol</vt:lpstr>
      <vt:lpstr>Eligibility Criteria/Study Population</vt:lpstr>
      <vt:lpstr>Elements of the Protocol</vt:lpstr>
      <vt:lpstr>Typical Study Design Features</vt:lpstr>
      <vt:lpstr>Elements of the Protocol (continued)</vt:lpstr>
      <vt:lpstr>NCI’s Common Terminology Criteria for Adverse Events (CTCAE)</vt:lpstr>
      <vt:lpstr>Adverse Events</vt:lpstr>
      <vt:lpstr>Data &amp; Safety Monitoring Plan</vt:lpstr>
      <vt:lpstr>Elements of the Protocol (continued)</vt:lpstr>
      <vt:lpstr>Common Oncology Trial Endpoints/Outcomes</vt:lpstr>
      <vt:lpstr>Elements of the Protocol (continued)</vt:lpstr>
      <vt:lpstr>Elements of the Protocol (continued)</vt:lpstr>
      <vt:lpstr>Elements of the Protocol (continued)</vt:lpstr>
      <vt:lpstr>I have great idea &amp; strategy but do I have…….</vt:lpstr>
      <vt:lpstr>PowerPoint Presentation</vt:lpstr>
    </vt:vector>
  </TitlesOfParts>
  <Company>WVU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WVU WVU</dc:creator>
  <cp:lastModifiedBy>Petros, William</cp:lastModifiedBy>
  <cp:revision>85</cp:revision>
  <cp:lastPrinted>2015-05-06T16:01:25Z</cp:lastPrinted>
  <dcterms:created xsi:type="dcterms:W3CDTF">2014-01-07T16:10:19Z</dcterms:created>
  <dcterms:modified xsi:type="dcterms:W3CDTF">2015-05-06T20:58:58Z</dcterms:modified>
</cp:coreProperties>
</file>