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46"/>
  </p:notesMasterIdLst>
  <p:handoutMasterIdLst>
    <p:handoutMasterId r:id="rId47"/>
  </p:handoutMasterIdLst>
  <p:sldIdLst>
    <p:sldId id="256" r:id="rId3"/>
    <p:sldId id="258" r:id="rId4"/>
    <p:sldId id="293" r:id="rId5"/>
    <p:sldId id="292" r:id="rId6"/>
    <p:sldId id="297" r:id="rId7"/>
    <p:sldId id="290" r:id="rId8"/>
    <p:sldId id="267" r:id="rId9"/>
    <p:sldId id="299" r:id="rId10"/>
    <p:sldId id="300" r:id="rId11"/>
    <p:sldId id="296" r:id="rId12"/>
    <p:sldId id="301" r:id="rId13"/>
    <p:sldId id="298" r:id="rId14"/>
    <p:sldId id="304" r:id="rId15"/>
    <p:sldId id="294" r:id="rId16"/>
    <p:sldId id="306" r:id="rId17"/>
    <p:sldId id="303" r:id="rId18"/>
    <p:sldId id="305" r:id="rId19"/>
    <p:sldId id="307" r:id="rId20"/>
    <p:sldId id="295" r:id="rId21"/>
    <p:sldId id="308" r:id="rId22"/>
    <p:sldId id="266" r:id="rId23"/>
    <p:sldId id="312" r:id="rId24"/>
    <p:sldId id="313" r:id="rId25"/>
    <p:sldId id="314" r:id="rId26"/>
    <p:sldId id="315" r:id="rId27"/>
    <p:sldId id="316" r:id="rId28"/>
    <p:sldId id="317" r:id="rId29"/>
    <p:sldId id="318" r:id="rId30"/>
    <p:sldId id="310" r:id="rId31"/>
    <p:sldId id="320" r:id="rId32"/>
    <p:sldId id="329" r:id="rId33"/>
    <p:sldId id="321" r:id="rId34"/>
    <p:sldId id="330" r:id="rId35"/>
    <p:sldId id="331" r:id="rId36"/>
    <p:sldId id="332" r:id="rId37"/>
    <p:sldId id="268" r:id="rId38"/>
    <p:sldId id="270" r:id="rId39"/>
    <p:sldId id="325" r:id="rId40"/>
    <p:sldId id="333" r:id="rId41"/>
    <p:sldId id="309" r:id="rId42"/>
    <p:sldId id="311" r:id="rId43"/>
    <p:sldId id="328" r:id="rId44"/>
    <p:sldId id="279" r:id="rId45"/>
  </p:sldIdLst>
  <p:sldSz cx="9144000" cy="5143500" type="screen16x9"/>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3" autoAdjust="0"/>
    <p:restoredTop sz="94660"/>
  </p:normalViewPr>
  <p:slideViewPr>
    <p:cSldViewPr>
      <p:cViewPr varScale="1">
        <p:scale>
          <a:sx n="145" d="100"/>
          <a:sy n="145" d="100"/>
        </p:scale>
        <p:origin x="630"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5" d="100"/>
          <a:sy n="105" d="100"/>
        </p:scale>
        <p:origin x="-1980" y="-9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07F15C0B-2712-4899-A610-6A22CFA8CC92}" type="datetimeFigureOut">
              <a:rPr lang="en-US" smtClean="0"/>
              <a:t>4/24/2015</a:t>
            </a:fld>
            <a:endParaRPr lang="en-US"/>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A7656F9E-7A5B-4BEA-8047-39AAE21FA2FD}" type="slidenum">
              <a:rPr lang="en-US" smtClean="0"/>
              <a:t>‹#›</a:t>
            </a:fld>
            <a:endParaRPr lang="en-US"/>
          </a:p>
        </p:txBody>
      </p:sp>
    </p:spTree>
    <p:extLst>
      <p:ext uri="{BB962C8B-B14F-4D97-AF65-F5344CB8AC3E}">
        <p14:creationId xmlns:p14="http://schemas.microsoft.com/office/powerpoint/2010/main" val="121466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67DF0E4F-9FA5-4603-B05C-718E72642292}" type="datetimeFigureOut">
              <a:rPr lang="en-US" smtClean="0"/>
              <a:t>4/24/2015</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9BE86491-D67A-4E84-8D4A-DFCC9C0F231C}" type="slidenum">
              <a:rPr lang="en-US" smtClean="0"/>
              <a:t>‹#›</a:t>
            </a:fld>
            <a:endParaRPr lang="en-US"/>
          </a:p>
        </p:txBody>
      </p:sp>
    </p:spTree>
    <p:extLst>
      <p:ext uri="{BB962C8B-B14F-4D97-AF65-F5344CB8AC3E}">
        <p14:creationId xmlns:p14="http://schemas.microsoft.com/office/powerpoint/2010/main" val="348722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86491-D67A-4E84-8D4A-DFCC9C0F231C}" type="slidenum">
              <a:rPr lang="en-US" smtClean="0"/>
              <a:t>16</a:t>
            </a:fld>
            <a:endParaRPr lang="en-US"/>
          </a:p>
        </p:txBody>
      </p:sp>
    </p:spTree>
    <p:extLst>
      <p:ext uri="{BB962C8B-B14F-4D97-AF65-F5344CB8AC3E}">
        <p14:creationId xmlns:p14="http://schemas.microsoft.com/office/powerpoint/2010/main" val="809766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10000"/>
          </a:schemeClr>
        </a:solidFill>
        <a:effectLst/>
      </p:bgPr>
    </p:bg>
    <p:spTree>
      <p:nvGrpSpPr>
        <p:cNvPr id="1" name=""/>
        <p:cNvGrpSpPr/>
        <p:nvPr/>
      </p:nvGrpSpPr>
      <p:grpSpPr>
        <a:xfrm>
          <a:off x="0" y="0"/>
          <a:ext cx="0" cy="0"/>
          <a:chOff x="0" y="0"/>
          <a:chExt cx="0" cy="0"/>
        </a:xfrm>
      </p:grpSpPr>
      <p:pic>
        <p:nvPicPr>
          <p:cNvPr id="10" name="dna_strand_P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5143500"/>
          </a:xfrm>
          <a:prstGeom prst="rect">
            <a:avLst/>
          </a:prstGeom>
        </p:spPr>
      </p:pic>
      <p:sp>
        <p:nvSpPr>
          <p:cNvPr id="9" name="Rectangle 8"/>
          <p:cNvSpPr/>
          <p:nvPr userDrawn="1"/>
        </p:nvSpPr>
        <p:spPr>
          <a:xfrm>
            <a:off x="-39857" y="3327837"/>
            <a:ext cx="9183857" cy="1831991"/>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3857" h="2420882">
                <a:moveTo>
                  <a:pt x="0" y="0"/>
                </a:moveTo>
                <a:cubicBezTo>
                  <a:pt x="1673971" y="462643"/>
                  <a:pt x="3614614" y="831568"/>
                  <a:pt x="5156143" y="831568"/>
                </a:cubicBezTo>
                <a:cubicBezTo>
                  <a:pt x="6828300" y="755368"/>
                  <a:pt x="8385571" y="669471"/>
                  <a:pt x="9183857" y="685800"/>
                </a:cubicBezTo>
                <a:lnTo>
                  <a:pt x="9183857" y="2420882"/>
                </a:lnTo>
                <a:lnTo>
                  <a:pt x="32657" y="2420882"/>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304800" y="3948793"/>
            <a:ext cx="7772400" cy="700088"/>
          </a:xfrm>
        </p:spPr>
        <p:txBody>
          <a:bodyPr anchor="b">
            <a:normAutofit/>
          </a:bodyPr>
          <a:lstStyle>
            <a:lvl1pPr algn="l">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4539346"/>
            <a:ext cx="6400800" cy="514350"/>
          </a:xfrm>
        </p:spPr>
        <p:txBody>
          <a:bodyPr>
            <a:normAutofit/>
          </a:bodyPr>
          <a:lstStyle>
            <a:lvl1pPr marL="0" indent="0" algn="l">
              <a:buNone/>
              <a:defRPr sz="2400">
                <a:solidFill>
                  <a:schemeClr val="tx1">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6"/>
          <p:cNvSpPr/>
          <p:nvPr userDrawn="1"/>
        </p:nvSpPr>
        <p:spPr>
          <a:xfrm>
            <a:off x="-7200" y="-19050"/>
            <a:ext cx="9151200" cy="398762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flipH="1">
            <a:off x="-65314" y="3233057"/>
            <a:ext cx="9296400" cy="707466"/>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50" h="943288">
                <a:moveTo>
                  <a:pt x="0" y="696686"/>
                </a:moveTo>
                <a:cubicBezTo>
                  <a:pt x="594264" y="741370"/>
                  <a:pt x="1983088" y="845457"/>
                  <a:pt x="3775230" y="794658"/>
                </a:cubicBezTo>
                <a:cubicBezTo>
                  <a:pt x="5567372" y="743859"/>
                  <a:pt x="7229756" y="725714"/>
                  <a:pt x="9426698" y="0"/>
                </a:cubicBezTo>
                <a:cubicBezTo>
                  <a:pt x="9426698" y="63032"/>
                  <a:pt x="9437750" y="126064"/>
                  <a:pt x="9437750" y="189096"/>
                </a:cubicBezTo>
                <a:cubicBezTo>
                  <a:pt x="7990090" y="625906"/>
                  <a:pt x="5890985" y="1009778"/>
                  <a:pt x="3853875" y="933578"/>
                </a:cubicBezTo>
                <a:cubicBezTo>
                  <a:pt x="1816765" y="857378"/>
                  <a:pt x="1284626" y="916228"/>
                  <a:pt x="1" y="907553"/>
                </a:cubicBezTo>
                <a:cubicBezTo>
                  <a:pt x="1" y="808236"/>
                  <a:pt x="0" y="796003"/>
                  <a:pt x="0" y="696686"/>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Rectangle 10"/>
          <p:cNvSpPr/>
          <p:nvPr userDrawn="1"/>
        </p:nvSpPr>
        <p:spPr>
          <a:xfrm flipV="1">
            <a:off x="-76200" y="3143250"/>
            <a:ext cx="9296400" cy="844374"/>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1003447"/>
              <a:gd name="connsiteX1" fmla="*/ 3178627 w 9448800"/>
              <a:gd name="connsiteY1" fmla="*/ 2595 h 1003447"/>
              <a:gd name="connsiteX2" fmla="*/ 9448800 w 9448800"/>
              <a:gd name="connsiteY2" fmla="*/ 154995 h 1003447"/>
              <a:gd name="connsiteX3" fmla="*/ 9448800 w 9448800"/>
              <a:gd name="connsiteY3" fmla="*/ 289661 h 1003447"/>
              <a:gd name="connsiteX4" fmla="*/ 3809999 w 9448800"/>
              <a:gd name="connsiteY4" fmla="*/ 130629 h 1003447"/>
              <a:gd name="connsiteX5" fmla="*/ 11052 w 9448800"/>
              <a:gd name="connsiteY5" fmla="*/ 1003447 h 1003447"/>
              <a:gd name="connsiteX6" fmla="*/ 0 w 9448800"/>
              <a:gd name="connsiteY6" fmla="*/ 154995 h 1003447"/>
              <a:gd name="connsiteX0" fmla="*/ 66307 w 9437748"/>
              <a:gd name="connsiteY0" fmla="*/ 869512 h 1033919"/>
              <a:gd name="connsiteX1" fmla="*/ 3167575 w 9437748"/>
              <a:gd name="connsiteY1" fmla="*/ 33067 h 1033919"/>
              <a:gd name="connsiteX2" fmla="*/ 9437748 w 9437748"/>
              <a:gd name="connsiteY2" fmla="*/ 185467 h 1033919"/>
              <a:gd name="connsiteX3" fmla="*/ 9437748 w 9437748"/>
              <a:gd name="connsiteY3" fmla="*/ 320133 h 1033919"/>
              <a:gd name="connsiteX4" fmla="*/ 3798947 w 9437748"/>
              <a:gd name="connsiteY4" fmla="*/ 161101 h 1033919"/>
              <a:gd name="connsiteX5" fmla="*/ 0 w 9437748"/>
              <a:gd name="connsiteY5" fmla="*/ 1033919 h 1033919"/>
              <a:gd name="connsiteX6" fmla="*/ 66307 w 9437748"/>
              <a:gd name="connsiteY6" fmla="*/ 869512 h 1033919"/>
              <a:gd name="connsiteX0" fmla="*/ 66307 w 9437748"/>
              <a:gd name="connsiteY0" fmla="*/ 939606 h 1104013"/>
              <a:gd name="connsiteX1" fmla="*/ 3167575 w 9437748"/>
              <a:gd name="connsiteY1" fmla="*/ 103161 h 1104013"/>
              <a:gd name="connsiteX2" fmla="*/ 9437748 w 9437748"/>
              <a:gd name="connsiteY2" fmla="*/ 255561 h 1104013"/>
              <a:gd name="connsiteX3" fmla="*/ 9437748 w 9437748"/>
              <a:gd name="connsiteY3" fmla="*/ 390227 h 1104013"/>
              <a:gd name="connsiteX4" fmla="*/ 3798947 w 9437748"/>
              <a:gd name="connsiteY4" fmla="*/ 231195 h 1104013"/>
              <a:gd name="connsiteX5" fmla="*/ 0 w 9437748"/>
              <a:gd name="connsiteY5" fmla="*/ 1104013 h 1104013"/>
              <a:gd name="connsiteX6" fmla="*/ 66307 w 9437748"/>
              <a:gd name="connsiteY6" fmla="*/ 939606 h 1104013"/>
              <a:gd name="connsiteX0" fmla="*/ 66307 w 9437748"/>
              <a:gd name="connsiteY0" fmla="*/ 883806 h 1048213"/>
              <a:gd name="connsiteX1" fmla="*/ 3156524 w 9437748"/>
              <a:gd name="connsiteY1" fmla="*/ 116757 h 1048213"/>
              <a:gd name="connsiteX2" fmla="*/ 9437748 w 9437748"/>
              <a:gd name="connsiteY2" fmla="*/ 199761 h 1048213"/>
              <a:gd name="connsiteX3" fmla="*/ 9437748 w 9437748"/>
              <a:gd name="connsiteY3" fmla="*/ 334427 h 1048213"/>
              <a:gd name="connsiteX4" fmla="*/ 3798947 w 9437748"/>
              <a:gd name="connsiteY4" fmla="*/ 175395 h 1048213"/>
              <a:gd name="connsiteX5" fmla="*/ 0 w 9437748"/>
              <a:gd name="connsiteY5" fmla="*/ 1048213 h 1048213"/>
              <a:gd name="connsiteX6" fmla="*/ 66307 w 9437748"/>
              <a:gd name="connsiteY6" fmla="*/ 883806 h 1048213"/>
              <a:gd name="connsiteX0" fmla="*/ 0 w 9437748"/>
              <a:gd name="connsiteY0" fmla="*/ 841767 h 976433"/>
              <a:gd name="connsiteX1" fmla="*/ 3156524 w 9437748"/>
              <a:gd name="connsiteY1" fmla="*/ 44977 h 976433"/>
              <a:gd name="connsiteX2" fmla="*/ 9437748 w 9437748"/>
              <a:gd name="connsiteY2" fmla="*/ 127981 h 976433"/>
              <a:gd name="connsiteX3" fmla="*/ 9437748 w 9437748"/>
              <a:gd name="connsiteY3" fmla="*/ 262647 h 976433"/>
              <a:gd name="connsiteX4" fmla="*/ 3798947 w 9437748"/>
              <a:gd name="connsiteY4" fmla="*/ 103615 h 976433"/>
              <a:gd name="connsiteX5" fmla="*/ 0 w 9437748"/>
              <a:gd name="connsiteY5" fmla="*/ 976433 h 976433"/>
              <a:gd name="connsiteX6" fmla="*/ 0 w 9437748"/>
              <a:gd name="connsiteY6" fmla="*/ 841767 h 976433"/>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413875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27298 h 961964"/>
              <a:gd name="connsiteX1" fmla="*/ 3156524 w 9437748"/>
              <a:gd name="connsiteY1" fmla="*/ 30508 h 961964"/>
              <a:gd name="connsiteX2" fmla="*/ 9437748 w 9437748"/>
              <a:gd name="connsiteY2" fmla="*/ 182908 h 961964"/>
              <a:gd name="connsiteX3" fmla="*/ 9437748 w 9437748"/>
              <a:gd name="connsiteY3" fmla="*/ 347314 h 961964"/>
              <a:gd name="connsiteX4" fmla="*/ 3798947 w 9437748"/>
              <a:gd name="connsiteY4" fmla="*/ 89146 h 961964"/>
              <a:gd name="connsiteX5" fmla="*/ 0 w 9437748"/>
              <a:gd name="connsiteY5" fmla="*/ 961964 h 961964"/>
              <a:gd name="connsiteX6" fmla="*/ 0 w 9437748"/>
              <a:gd name="connsiteY6" fmla="*/ 827298 h 961964"/>
              <a:gd name="connsiteX0" fmla="*/ 0 w 9437748"/>
              <a:gd name="connsiteY0" fmla="*/ 838571 h 973237"/>
              <a:gd name="connsiteX1" fmla="*/ 3156524 w 9437748"/>
              <a:gd name="connsiteY1" fmla="*/ 41781 h 973237"/>
              <a:gd name="connsiteX2" fmla="*/ 9437748 w 9437748"/>
              <a:gd name="connsiteY2" fmla="*/ 194181 h 973237"/>
              <a:gd name="connsiteX3" fmla="*/ 9437748 w 9437748"/>
              <a:gd name="connsiteY3" fmla="*/ 358587 h 973237"/>
              <a:gd name="connsiteX4" fmla="*/ 3798947 w 9437748"/>
              <a:gd name="connsiteY4" fmla="*/ 100419 h 973237"/>
              <a:gd name="connsiteX5" fmla="*/ 0 w 9437748"/>
              <a:gd name="connsiteY5" fmla="*/ 973237 h 973237"/>
              <a:gd name="connsiteX6" fmla="*/ 0 w 9437748"/>
              <a:gd name="connsiteY6" fmla="*/ 838571 h 973237"/>
              <a:gd name="connsiteX0" fmla="*/ 0 w 9437748"/>
              <a:gd name="connsiteY0" fmla="*/ 890635 h 1025301"/>
              <a:gd name="connsiteX1" fmla="*/ 3156524 w 9437748"/>
              <a:gd name="connsiteY1" fmla="*/ 93845 h 1025301"/>
              <a:gd name="connsiteX2" fmla="*/ 9437748 w 9437748"/>
              <a:gd name="connsiteY2" fmla="*/ 246245 h 1025301"/>
              <a:gd name="connsiteX3" fmla="*/ 9437748 w 9437748"/>
              <a:gd name="connsiteY3" fmla="*/ 410651 h 1025301"/>
              <a:gd name="connsiteX4" fmla="*/ 3798947 w 9437748"/>
              <a:gd name="connsiteY4" fmla="*/ 152483 h 1025301"/>
              <a:gd name="connsiteX5" fmla="*/ 0 w 9437748"/>
              <a:gd name="connsiteY5" fmla="*/ 1025301 h 1025301"/>
              <a:gd name="connsiteX6" fmla="*/ 0 w 9437748"/>
              <a:gd name="connsiteY6" fmla="*/ 890635 h 102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48" h="1025301">
                <a:moveTo>
                  <a:pt x="0" y="890635"/>
                </a:moveTo>
                <a:cubicBezTo>
                  <a:pt x="550059" y="797693"/>
                  <a:pt x="1506208" y="320208"/>
                  <a:pt x="3156524" y="93845"/>
                </a:cubicBezTo>
                <a:cubicBezTo>
                  <a:pt x="4806840" y="-132518"/>
                  <a:pt x="7860446" y="103735"/>
                  <a:pt x="9437748" y="246245"/>
                </a:cubicBezTo>
                <a:lnTo>
                  <a:pt x="9437748" y="410651"/>
                </a:lnTo>
                <a:cubicBezTo>
                  <a:pt x="8465291" y="346718"/>
                  <a:pt x="5371905" y="50041"/>
                  <a:pt x="3798947" y="152483"/>
                </a:cubicBezTo>
                <a:cubicBezTo>
                  <a:pt x="2225989" y="254925"/>
                  <a:pt x="700314" y="917826"/>
                  <a:pt x="0" y="1025301"/>
                </a:cubicBezTo>
                <a:lnTo>
                  <a:pt x="0" y="890635"/>
                </a:lnTo>
                <a:close/>
              </a:path>
            </a:pathLst>
          </a:custGeom>
          <a:gradFill>
            <a:gsLst>
              <a:gs pos="0">
                <a:schemeClr val="accent6">
                  <a:lumMod val="40000"/>
                  <a:lumOff val="60000"/>
                </a:schemeClr>
              </a:gs>
              <a:gs pos="65000">
                <a:schemeClr val="accent6">
                  <a:lumMod val="60000"/>
                  <a:lumOff val="40000"/>
                </a:schemeClr>
              </a:gs>
              <a:gs pos="100000">
                <a:schemeClr val="accent6">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46330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57149"/>
            <a:ext cx="2895600" cy="571501"/>
          </a:xfrm>
        </p:spPr>
        <p:txBody>
          <a:bodyPr anchor="b"/>
          <a:lstStyle>
            <a:lvl1pPr algn="l">
              <a:defRPr sz="2000" b="1">
                <a:solidFill>
                  <a:schemeClr val="bg1">
                    <a:lumMod val="9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410200" y="285750"/>
            <a:ext cx="5638800" cy="36576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628651"/>
            <a:ext cx="2895600" cy="3657599"/>
          </a:xfrm>
        </p:spPr>
        <p:txBody>
          <a:bodyPr/>
          <a:lstStyle>
            <a:lvl1pPr marL="0" indent="0">
              <a:buNone/>
              <a:defRPr sz="1400">
                <a:solidFill>
                  <a:schemeClr val="bg1">
                    <a:lumMod val="9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22439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171950"/>
            <a:ext cx="5486400" cy="425054"/>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34290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45970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66023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4351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764113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914400" y="228600"/>
            <a:ext cx="3276600" cy="2343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228600"/>
            <a:ext cx="4495800" cy="2343986"/>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2571750"/>
            <a:ext cx="3276600"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2571750"/>
            <a:ext cx="4648200" cy="2286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80796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5669756"/>
            <a:ext cx="2895600" cy="273844"/>
          </a:xfrm>
        </p:spPr>
        <p:txBody>
          <a:bodyPr/>
          <a:lstStyle/>
          <a:p>
            <a:endParaRPr lang="en-US" dirty="0"/>
          </a:p>
        </p:txBody>
      </p:sp>
      <p:sp>
        <p:nvSpPr>
          <p:cNvPr id="4" name="Slide Number Placeholder 3"/>
          <p:cNvSpPr>
            <a:spLocks noGrp="1"/>
          </p:cNvSpPr>
          <p:nvPr>
            <p:ph type="sldNum" sz="quarter" idx="11"/>
          </p:nvPr>
        </p:nvSpPr>
        <p:spPr>
          <a:xfrm>
            <a:off x="6553200" y="5669756"/>
            <a:ext cx="2133600" cy="273844"/>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914401" y="3131344"/>
            <a:ext cx="2514597" cy="25145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498" y="3131344"/>
            <a:ext cx="2514597" cy="25145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597" y="3131344"/>
            <a:ext cx="2514597" cy="25145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914401" y="1245394"/>
            <a:ext cx="2514597" cy="188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19497" y="1245394"/>
            <a:ext cx="2514600" cy="188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324597" y="1245394"/>
            <a:ext cx="2514600" cy="188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68877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1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857625"/>
          </a:xfrm>
          <a:prstGeom prst="rect">
            <a:avLst/>
          </a:prstGeom>
        </p:spPr>
      </p:pic>
      <p:sp>
        <p:nvSpPr>
          <p:cNvPr id="9" name="Rectangle 8"/>
          <p:cNvSpPr/>
          <p:nvPr userDrawn="1"/>
        </p:nvSpPr>
        <p:spPr>
          <a:xfrm>
            <a:off x="-39857" y="3327838"/>
            <a:ext cx="9183857" cy="1815662"/>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3857" h="2420882">
                <a:moveTo>
                  <a:pt x="0" y="0"/>
                </a:moveTo>
                <a:cubicBezTo>
                  <a:pt x="1673971" y="462643"/>
                  <a:pt x="3614614" y="831568"/>
                  <a:pt x="5156143" y="831568"/>
                </a:cubicBezTo>
                <a:cubicBezTo>
                  <a:pt x="6828300" y="755368"/>
                  <a:pt x="8385571" y="669471"/>
                  <a:pt x="9183857" y="685800"/>
                </a:cubicBezTo>
                <a:lnTo>
                  <a:pt x="9183857" y="2420882"/>
                </a:lnTo>
                <a:lnTo>
                  <a:pt x="32657" y="2420882"/>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304800" y="3948793"/>
            <a:ext cx="7772400" cy="700088"/>
          </a:xfrm>
        </p:spPr>
        <p:txBody>
          <a:bodyPr anchor="b">
            <a:normAutofit/>
          </a:bodyPr>
          <a:lstStyle>
            <a:lvl1pPr algn="l">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4539346"/>
            <a:ext cx="6400800" cy="514350"/>
          </a:xfrm>
        </p:spPr>
        <p:txBody>
          <a:bodyPr>
            <a:normAutofit/>
          </a:bodyPr>
          <a:lstStyle>
            <a:lvl1pPr marL="0" indent="0" algn="l">
              <a:buNone/>
              <a:defRPr sz="2400">
                <a:solidFill>
                  <a:schemeClr val="tx1">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6"/>
          <p:cNvSpPr/>
          <p:nvPr userDrawn="1"/>
        </p:nvSpPr>
        <p:spPr>
          <a:xfrm>
            <a:off x="4038600" y="914400"/>
            <a:ext cx="9151200" cy="38576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flipH="1">
            <a:off x="-65314" y="3233057"/>
            <a:ext cx="9296400" cy="707466"/>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50" h="943288">
                <a:moveTo>
                  <a:pt x="0" y="696686"/>
                </a:moveTo>
                <a:cubicBezTo>
                  <a:pt x="594264" y="741370"/>
                  <a:pt x="1983088" y="845457"/>
                  <a:pt x="3775230" y="794658"/>
                </a:cubicBezTo>
                <a:cubicBezTo>
                  <a:pt x="5567372" y="743859"/>
                  <a:pt x="7229756" y="725714"/>
                  <a:pt x="9426698" y="0"/>
                </a:cubicBezTo>
                <a:cubicBezTo>
                  <a:pt x="9426698" y="63032"/>
                  <a:pt x="9437750" y="126064"/>
                  <a:pt x="9437750" y="189096"/>
                </a:cubicBezTo>
                <a:cubicBezTo>
                  <a:pt x="7990090" y="625906"/>
                  <a:pt x="5890985" y="1009778"/>
                  <a:pt x="3853875" y="933578"/>
                </a:cubicBezTo>
                <a:cubicBezTo>
                  <a:pt x="1816765" y="857378"/>
                  <a:pt x="1284626" y="916228"/>
                  <a:pt x="1" y="907553"/>
                </a:cubicBezTo>
                <a:cubicBezTo>
                  <a:pt x="1" y="808236"/>
                  <a:pt x="0" y="796003"/>
                  <a:pt x="0" y="696686"/>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Rectangle 10"/>
          <p:cNvSpPr/>
          <p:nvPr userDrawn="1"/>
        </p:nvSpPr>
        <p:spPr>
          <a:xfrm flipV="1">
            <a:off x="-76200" y="3143250"/>
            <a:ext cx="9296400" cy="844374"/>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1003447"/>
              <a:gd name="connsiteX1" fmla="*/ 3178627 w 9448800"/>
              <a:gd name="connsiteY1" fmla="*/ 2595 h 1003447"/>
              <a:gd name="connsiteX2" fmla="*/ 9448800 w 9448800"/>
              <a:gd name="connsiteY2" fmla="*/ 154995 h 1003447"/>
              <a:gd name="connsiteX3" fmla="*/ 9448800 w 9448800"/>
              <a:gd name="connsiteY3" fmla="*/ 289661 h 1003447"/>
              <a:gd name="connsiteX4" fmla="*/ 3809999 w 9448800"/>
              <a:gd name="connsiteY4" fmla="*/ 130629 h 1003447"/>
              <a:gd name="connsiteX5" fmla="*/ 11052 w 9448800"/>
              <a:gd name="connsiteY5" fmla="*/ 1003447 h 1003447"/>
              <a:gd name="connsiteX6" fmla="*/ 0 w 9448800"/>
              <a:gd name="connsiteY6" fmla="*/ 154995 h 1003447"/>
              <a:gd name="connsiteX0" fmla="*/ 66307 w 9437748"/>
              <a:gd name="connsiteY0" fmla="*/ 869512 h 1033919"/>
              <a:gd name="connsiteX1" fmla="*/ 3167575 w 9437748"/>
              <a:gd name="connsiteY1" fmla="*/ 33067 h 1033919"/>
              <a:gd name="connsiteX2" fmla="*/ 9437748 w 9437748"/>
              <a:gd name="connsiteY2" fmla="*/ 185467 h 1033919"/>
              <a:gd name="connsiteX3" fmla="*/ 9437748 w 9437748"/>
              <a:gd name="connsiteY3" fmla="*/ 320133 h 1033919"/>
              <a:gd name="connsiteX4" fmla="*/ 3798947 w 9437748"/>
              <a:gd name="connsiteY4" fmla="*/ 161101 h 1033919"/>
              <a:gd name="connsiteX5" fmla="*/ 0 w 9437748"/>
              <a:gd name="connsiteY5" fmla="*/ 1033919 h 1033919"/>
              <a:gd name="connsiteX6" fmla="*/ 66307 w 9437748"/>
              <a:gd name="connsiteY6" fmla="*/ 869512 h 1033919"/>
              <a:gd name="connsiteX0" fmla="*/ 66307 w 9437748"/>
              <a:gd name="connsiteY0" fmla="*/ 939606 h 1104013"/>
              <a:gd name="connsiteX1" fmla="*/ 3167575 w 9437748"/>
              <a:gd name="connsiteY1" fmla="*/ 103161 h 1104013"/>
              <a:gd name="connsiteX2" fmla="*/ 9437748 w 9437748"/>
              <a:gd name="connsiteY2" fmla="*/ 255561 h 1104013"/>
              <a:gd name="connsiteX3" fmla="*/ 9437748 w 9437748"/>
              <a:gd name="connsiteY3" fmla="*/ 390227 h 1104013"/>
              <a:gd name="connsiteX4" fmla="*/ 3798947 w 9437748"/>
              <a:gd name="connsiteY4" fmla="*/ 231195 h 1104013"/>
              <a:gd name="connsiteX5" fmla="*/ 0 w 9437748"/>
              <a:gd name="connsiteY5" fmla="*/ 1104013 h 1104013"/>
              <a:gd name="connsiteX6" fmla="*/ 66307 w 9437748"/>
              <a:gd name="connsiteY6" fmla="*/ 939606 h 1104013"/>
              <a:gd name="connsiteX0" fmla="*/ 66307 w 9437748"/>
              <a:gd name="connsiteY0" fmla="*/ 883806 h 1048213"/>
              <a:gd name="connsiteX1" fmla="*/ 3156524 w 9437748"/>
              <a:gd name="connsiteY1" fmla="*/ 116757 h 1048213"/>
              <a:gd name="connsiteX2" fmla="*/ 9437748 w 9437748"/>
              <a:gd name="connsiteY2" fmla="*/ 199761 h 1048213"/>
              <a:gd name="connsiteX3" fmla="*/ 9437748 w 9437748"/>
              <a:gd name="connsiteY3" fmla="*/ 334427 h 1048213"/>
              <a:gd name="connsiteX4" fmla="*/ 3798947 w 9437748"/>
              <a:gd name="connsiteY4" fmla="*/ 175395 h 1048213"/>
              <a:gd name="connsiteX5" fmla="*/ 0 w 9437748"/>
              <a:gd name="connsiteY5" fmla="*/ 1048213 h 1048213"/>
              <a:gd name="connsiteX6" fmla="*/ 66307 w 9437748"/>
              <a:gd name="connsiteY6" fmla="*/ 883806 h 1048213"/>
              <a:gd name="connsiteX0" fmla="*/ 0 w 9437748"/>
              <a:gd name="connsiteY0" fmla="*/ 841767 h 976433"/>
              <a:gd name="connsiteX1" fmla="*/ 3156524 w 9437748"/>
              <a:gd name="connsiteY1" fmla="*/ 44977 h 976433"/>
              <a:gd name="connsiteX2" fmla="*/ 9437748 w 9437748"/>
              <a:gd name="connsiteY2" fmla="*/ 127981 h 976433"/>
              <a:gd name="connsiteX3" fmla="*/ 9437748 w 9437748"/>
              <a:gd name="connsiteY3" fmla="*/ 262647 h 976433"/>
              <a:gd name="connsiteX4" fmla="*/ 3798947 w 9437748"/>
              <a:gd name="connsiteY4" fmla="*/ 103615 h 976433"/>
              <a:gd name="connsiteX5" fmla="*/ 0 w 9437748"/>
              <a:gd name="connsiteY5" fmla="*/ 976433 h 976433"/>
              <a:gd name="connsiteX6" fmla="*/ 0 w 9437748"/>
              <a:gd name="connsiteY6" fmla="*/ 841767 h 976433"/>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413875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27298 h 961964"/>
              <a:gd name="connsiteX1" fmla="*/ 3156524 w 9437748"/>
              <a:gd name="connsiteY1" fmla="*/ 30508 h 961964"/>
              <a:gd name="connsiteX2" fmla="*/ 9437748 w 9437748"/>
              <a:gd name="connsiteY2" fmla="*/ 182908 h 961964"/>
              <a:gd name="connsiteX3" fmla="*/ 9437748 w 9437748"/>
              <a:gd name="connsiteY3" fmla="*/ 347314 h 961964"/>
              <a:gd name="connsiteX4" fmla="*/ 3798947 w 9437748"/>
              <a:gd name="connsiteY4" fmla="*/ 89146 h 961964"/>
              <a:gd name="connsiteX5" fmla="*/ 0 w 9437748"/>
              <a:gd name="connsiteY5" fmla="*/ 961964 h 961964"/>
              <a:gd name="connsiteX6" fmla="*/ 0 w 9437748"/>
              <a:gd name="connsiteY6" fmla="*/ 827298 h 961964"/>
              <a:gd name="connsiteX0" fmla="*/ 0 w 9437748"/>
              <a:gd name="connsiteY0" fmla="*/ 838571 h 973237"/>
              <a:gd name="connsiteX1" fmla="*/ 3156524 w 9437748"/>
              <a:gd name="connsiteY1" fmla="*/ 41781 h 973237"/>
              <a:gd name="connsiteX2" fmla="*/ 9437748 w 9437748"/>
              <a:gd name="connsiteY2" fmla="*/ 194181 h 973237"/>
              <a:gd name="connsiteX3" fmla="*/ 9437748 w 9437748"/>
              <a:gd name="connsiteY3" fmla="*/ 358587 h 973237"/>
              <a:gd name="connsiteX4" fmla="*/ 3798947 w 9437748"/>
              <a:gd name="connsiteY4" fmla="*/ 100419 h 973237"/>
              <a:gd name="connsiteX5" fmla="*/ 0 w 9437748"/>
              <a:gd name="connsiteY5" fmla="*/ 973237 h 973237"/>
              <a:gd name="connsiteX6" fmla="*/ 0 w 9437748"/>
              <a:gd name="connsiteY6" fmla="*/ 838571 h 973237"/>
              <a:gd name="connsiteX0" fmla="*/ 0 w 9437748"/>
              <a:gd name="connsiteY0" fmla="*/ 890635 h 1025301"/>
              <a:gd name="connsiteX1" fmla="*/ 3156524 w 9437748"/>
              <a:gd name="connsiteY1" fmla="*/ 93845 h 1025301"/>
              <a:gd name="connsiteX2" fmla="*/ 9437748 w 9437748"/>
              <a:gd name="connsiteY2" fmla="*/ 246245 h 1025301"/>
              <a:gd name="connsiteX3" fmla="*/ 9437748 w 9437748"/>
              <a:gd name="connsiteY3" fmla="*/ 410651 h 1025301"/>
              <a:gd name="connsiteX4" fmla="*/ 3798947 w 9437748"/>
              <a:gd name="connsiteY4" fmla="*/ 152483 h 1025301"/>
              <a:gd name="connsiteX5" fmla="*/ 0 w 9437748"/>
              <a:gd name="connsiteY5" fmla="*/ 1025301 h 1025301"/>
              <a:gd name="connsiteX6" fmla="*/ 0 w 9437748"/>
              <a:gd name="connsiteY6" fmla="*/ 890635 h 102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48" h="1025301">
                <a:moveTo>
                  <a:pt x="0" y="890635"/>
                </a:moveTo>
                <a:cubicBezTo>
                  <a:pt x="550059" y="797693"/>
                  <a:pt x="1506208" y="320208"/>
                  <a:pt x="3156524" y="93845"/>
                </a:cubicBezTo>
                <a:cubicBezTo>
                  <a:pt x="4806840" y="-132518"/>
                  <a:pt x="7860446" y="103735"/>
                  <a:pt x="9437748" y="246245"/>
                </a:cubicBezTo>
                <a:lnTo>
                  <a:pt x="9437748" y="410651"/>
                </a:lnTo>
                <a:cubicBezTo>
                  <a:pt x="8465291" y="346718"/>
                  <a:pt x="5371905" y="50041"/>
                  <a:pt x="3798947" y="152483"/>
                </a:cubicBezTo>
                <a:cubicBezTo>
                  <a:pt x="2225989" y="254925"/>
                  <a:pt x="700314" y="917826"/>
                  <a:pt x="0" y="1025301"/>
                </a:cubicBezTo>
                <a:lnTo>
                  <a:pt x="0" y="890635"/>
                </a:lnTo>
                <a:close/>
              </a:path>
            </a:pathLst>
          </a:custGeom>
          <a:gradFill>
            <a:gsLst>
              <a:gs pos="0">
                <a:schemeClr val="accent6">
                  <a:lumMod val="40000"/>
                  <a:lumOff val="60000"/>
                </a:schemeClr>
              </a:gs>
              <a:gs pos="65000">
                <a:schemeClr val="accent6">
                  <a:lumMod val="60000"/>
                  <a:lumOff val="40000"/>
                </a:schemeClr>
              </a:gs>
              <a:gs pos="100000">
                <a:schemeClr val="accent6">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096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3352800" y="685800"/>
            <a:ext cx="64770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91057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76600" y="742950"/>
            <a:ext cx="7696200" cy="451485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8140874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3352800" y="685800"/>
            <a:ext cx="64770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192898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4/24/2015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46029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o Side 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4/24/2015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8276978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00" y="1149634"/>
            <a:ext cx="7086600" cy="1021556"/>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743200" y="24493"/>
            <a:ext cx="7086600" cy="1125140"/>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8088086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514350"/>
            <a:ext cx="3810000" cy="451485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486400" y="514350"/>
            <a:ext cx="3810000" cy="451485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766054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228600"/>
            <a:ext cx="3732334"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19400" y="800101"/>
            <a:ext cx="3732334" cy="38290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858000" y="228600"/>
            <a:ext cx="37338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858000" y="800101"/>
            <a:ext cx="3733800" cy="38290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16599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96120706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8229179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a:gsLst>
            <a:gs pos="0">
              <a:schemeClr val="bg1">
                <a:lumMod val="75000"/>
              </a:schemeClr>
            </a:gs>
            <a:gs pos="86000">
              <a:schemeClr val="bg1">
                <a:lumMod val="95000"/>
              </a:schemeClr>
            </a:gs>
            <a:gs pos="100000">
              <a:schemeClr val="bg1">
                <a:lumMod val="75000"/>
              </a:schemeClr>
            </a:gs>
          </a:gsLst>
          <a:lin ang="5400000" scaled="0"/>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9" y="0"/>
            <a:ext cx="5286375" cy="5143500"/>
          </a:xfrm>
          <a:prstGeom prst="rect">
            <a:avLst/>
          </a:prstGeom>
        </p:spPr>
      </p:pic>
      <p:sp>
        <p:nvSpPr>
          <p:cNvPr id="14" name="Rectangle 8"/>
          <p:cNvSpPr/>
          <p:nvPr userDrawn="1"/>
        </p:nvSpPr>
        <p:spPr>
          <a:xfrm>
            <a:off x="-50744" y="4563836"/>
            <a:ext cx="9270944" cy="640005"/>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18543 w 9183857"/>
              <a:gd name="connsiteY3" fmla="*/ 1386740 h 2420882"/>
              <a:gd name="connsiteX4" fmla="*/ 32657 w 9183857"/>
              <a:gd name="connsiteY4" fmla="*/ 2420882 h 2420882"/>
              <a:gd name="connsiteX5" fmla="*/ 0 w 9183857"/>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29428 w 9183857"/>
              <a:gd name="connsiteY3" fmla="*/ 1049283 h 2420882"/>
              <a:gd name="connsiteX4" fmla="*/ 32657 w 9183857"/>
              <a:gd name="connsiteY4" fmla="*/ 2420882 h 2420882"/>
              <a:gd name="connsiteX5" fmla="*/ 0 w 9183857"/>
              <a:gd name="connsiteY5" fmla="*/ 0 h 2420882"/>
              <a:gd name="connsiteX0" fmla="*/ 0 w 9216514"/>
              <a:gd name="connsiteY0" fmla="*/ 0 h 2420882"/>
              <a:gd name="connsiteX1" fmla="*/ 5156143 w 9216514"/>
              <a:gd name="connsiteY1" fmla="*/ 831568 h 2420882"/>
              <a:gd name="connsiteX2" fmla="*/ 9183857 w 9216514"/>
              <a:gd name="connsiteY2" fmla="*/ 685800 h 2420882"/>
              <a:gd name="connsiteX3" fmla="*/ 9216514 w 9216514"/>
              <a:gd name="connsiteY3" fmla="*/ 1081940 h 2420882"/>
              <a:gd name="connsiteX4" fmla="*/ 32657 w 9216514"/>
              <a:gd name="connsiteY4" fmla="*/ 2420882 h 2420882"/>
              <a:gd name="connsiteX5" fmla="*/ 0 w 9216514"/>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1071054 h 2420882"/>
              <a:gd name="connsiteX4" fmla="*/ 32657 w 9183857"/>
              <a:gd name="connsiteY4" fmla="*/ 2420882 h 2420882"/>
              <a:gd name="connsiteX5" fmla="*/ 0 w 9183857"/>
              <a:gd name="connsiteY5" fmla="*/ 0 h 2420882"/>
              <a:gd name="connsiteX0" fmla="*/ 0 w 9183857"/>
              <a:gd name="connsiteY0" fmla="*/ 0 h 1071054"/>
              <a:gd name="connsiteX1" fmla="*/ 5156143 w 9183857"/>
              <a:gd name="connsiteY1" fmla="*/ 831568 h 1071054"/>
              <a:gd name="connsiteX2" fmla="*/ 9183857 w 9183857"/>
              <a:gd name="connsiteY2" fmla="*/ 685800 h 1071054"/>
              <a:gd name="connsiteX3" fmla="*/ 9183857 w 9183857"/>
              <a:gd name="connsiteY3" fmla="*/ 1071054 h 1071054"/>
              <a:gd name="connsiteX4" fmla="*/ 0 w 9183857"/>
              <a:gd name="connsiteY4" fmla="*/ 973082 h 1071054"/>
              <a:gd name="connsiteX5" fmla="*/ 0 w 9183857"/>
              <a:gd name="connsiteY5" fmla="*/ 0 h 1071054"/>
              <a:gd name="connsiteX0" fmla="*/ 10886 w 9194743"/>
              <a:gd name="connsiteY0" fmla="*/ 0 h 1071054"/>
              <a:gd name="connsiteX1" fmla="*/ 5167029 w 9194743"/>
              <a:gd name="connsiteY1" fmla="*/ 831568 h 1071054"/>
              <a:gd name="connsiteX2" fmla="*/ 9194743 w 9194743"/>
              <a:gd name="connsiteY2" fmla="*/ 685800 h 1071054"/>
              <a:gd name="connsiteX3" fmla="*/ 9194743 w 9194743"/>
              <a:gd name="connsiteY3" fmla="*/ 1071054 h 1071054"/>
              <a:gd name="connsiteX4" fmla="*/ 0 w 9194743"/>
              <a:gd name="connsiteY4" fmla="*/ 711825 h 1071054"/>
              <a:gd name="connsiteX5" fmla="*/ 10886 w 9194743"/>
              <a:gd name="connsiteY5" fmla="*/ 0 h 1071054"/>
              <a:gd name="connsiteX0" fmla="*/ 10886 w 9194743"/>
              <a:gd name="connsiteY0" fmla="*/ 0 h 1071054"/>
              <a:gd name="connsiteX1" fmla="*/ 5167029 w 9194743"/>
              <a:gd name="connsiteY1" fmla="*/ 831568 h 1071054"/>
              <a:gd name="connsiteX2" fmla="*/ 9194743 w 9194743"/>
              <a:gd name="connsiteY2" fmla="*/ 685800 h 1071054"/>
              <a:gd name="connsiteX3" fmla="*/ 9194743 w 9194743"/>
              <a:gd name="connsiteY3" fmla="*/ 1071054 h 1071054"/>
              <a:gd name="connsiteX4" fmla="*/ 0 w 9194743"/>
              <a:gd name="connsiteY4" fmla="*/ 1071054 h 1071054"/>
              <a:gd name="connsiteX5" fmla="*/ 10886 w 9194743"/>
              <a:gd name="connsiteY5" fmla="*/ 0 h 1071054"/>
              <a:gd name="connsiteX0" fmla="*/ 21681 w 9194743"/>
              <a:gd name="connsiteY0" fmla="*/ 0 h 853339"/>
              <a:gd name="connsiteX1" fmla="*/ 5167029 w 9194743"/>
              <a:gd name="connsiteY1" fmla="*/ 613853 h 853339"/>
              <a:gd name="connsiteX2" fmla="*/ 9194743 w 9194743"/>
              <a:gd name="connsiteY2" fmla="*/ 468085 h 853339"/>
              <a:gd name="connsiteX3" fmla="*/ 9194743 w 9194743"/>
              <a:gd name="connsiteY3" fmla="*/ 853339 h 853339"/>
              <a:gd name="connsiteX4" fmla="*/ 0 w 9194743"/>
              <a:gd name="connsiteY4" fmla="*/ 853339 h 853339"/>
              <a:gd name="connsiteX5" fmla="*/ 21681 w 9194743"/>
              <a:gd name="connsiteY5" fmla="*/ 0 h 8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4743" h="853339">
                <a:moveTo>
                  <a:pt x="21681" y="0"/>
                </a:moveTo>
                <a:cubicBezTo>
                  <a:pt x="1695652" y="462643"/>
                  <a:pt x="3625500" y="613853"/>
                  <a:pt x="5167029" y="613853"/>
                </a:cubicBezTo>
                <a:cubicBezTo>
                  <a:pt x="6839186" y="537653"/>
                  <a:pt x="8396457" y="451756"/>
                  <a:pt x="9194743" y="468085"/>
                </a:cubicBezTo>
                <a:lnTo>
                  <a:pt x="9194743" y="853339"/>
                </a:lnTo>
                <a:lnTo>
                  <a:pt x="0" y="853339"/>
                </a:lnTo>
                <a:cubicBezTo>
                  <a:pt x="3629" y="496321"/>
                  <a:pt x="18052" y="357018"/>
                  <a:pt x="21681"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9144000" cy="5143500"/>
          </a:xfrm>
          <a:prstGeom prst="rect">
            <a:avLst/>
          </a:prstGeom>
          <a:blipFill dpi="0" rotWithShape="1">
            <a:blip r:embed="rId3">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userDrawn="1"/>
        </p:nvSpPr>
        <p:spPr>
          <a:xfrm>
            <a:off x="152400" y="57150"/>
            <a:ext cx="3124200" cy="3600450"/>
          </a:xfrm>
          <a:prstGeom prst="roundRect">
            <a:avLst>
              <a:gd name="adj" fmla="val 7956"/>
            </a:avLst>
          </a:prstGeom>
          <a:gradFill>
            <a:gsLst>
              <a:gs pos="0">
                <a:schemeClr val="dk1">
                  <a:shade val="51000"/>
                  <a:satMod val="130000"/>
                  <a:alpha val="86000"/>
                </a:schemeClr>
              </a:gs>
              <a:gs pos="80000">
                <a:schemeClr val="dk1">
                  <a:shade val="93000"/>
                  <a:satMod val="130000"/>
                  <a:alpha val="89000"/>
                </a:schemeClr>
              </a:gs>
              <a:gs pos="100000">
                <a:schemeClr val="dk1">
                  <a:shade val="94000"/>
                  <a:satMod val="135000"/>
                  <a:alpha val="92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 name="Rectangle 10"/>
          <p:cNvSpPr/>
          <p:nvPr userDrawn="1"/>
        </p:nvSpPr>
        <p:spPr>
          <a:xfrm flipH="1">
            <a:off x="-108856" y="4593041"/>
            <a:ext cx="9339942" cy="484077"/>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26698"/>
              <a:gd name="connsiteY0" fmla="*/ 696686 h 984667"/>
              <a:gd name="connsiteX1" fmla="*/ 3775230 w 9426698"/>
              <a:gd name="connsiteY1" fmla="*/ 794658 h 984667"/>
              <a:gd name="connsiteX2" fmla="*/ 9426698 w 9426698"/>
              <a:gd name="connsiteY2" fmla="*/ 0 h 984667"/>
              <a:gd name="connsiteX3" fmla="*/ 9415648 w 9426698"/>
              <a:gd name="connsiteY3" fmla="*/ 624524 h 984667"/>
              <a:gd name="connsiteX4" fmla="*/ 3853875 w 9426698"/>
              <a:gd name="connsiteY4" fmla="*/ 933578 h 984667"/>
              <a:gd name="connsiteX5" fmla="*/ 1 w 9426698"/>
              <a:gd name="connsiteY5" fmla="*/ 907553 h 984667"/>
              <a:gd name="connsiteX6" fmla="*/ 0 w 9426698"/>
              <a:gd name="connsiteY6" fmla="*/ 696686 h 984667"/>
              <a:gd name="connsiteX0" fmla="*/ 0 w 9415647"/>
              <a:gd name="connsiteY0" fmla="*/ 319314 h 607295"/>
              <a:gd name="connsiteX1" fmla="*/ 3775230 w 9415647"/>
              <a:gd name="connsiteY1" fmla="*/ 417286 h 607295"/>
              <a:gd name="connsiteX2" fmla="*/ 9415646 w 9415647"/>
              <a:gd name="connsiteY2" fmla="*/ 0 h 607295"/>
              <a:gd name="connsiteX3" fmla="*/ 9415648 w 9415647"/>
              <a:gd name="connsiteY3" fmla="*/ 247152 h 607295"/>
              <a:gd name="connsiteX4" fmla="*/ 3853875 w 9415647"/>
              <a:gd name="connsiteY4" fmla="*/ 556206 h 607295"/>
              <a:gd name="connsiteX5" fmla="*/ 1 w 9415647"/>
              <a:gd name="connsiteY5" fmla="*/ 530181 h 607295"/>
              <a:gd name="connsiteX6" fmla="*/ 0 w 9415647"/>
              <a:gd name="connsiteY6" fmla="*/ 319314 h 607295"/>
              <a:gd name="connsiteX0" fmla="*/ 0 w 9437750"/>
              <a:gd name="connsiteY0" fmla="*/ 319314 h 616408"/>
              <a:gd name="connsiteX1" fmla="*/ 3775230 w 9437750"/>
              <a:gd name="connsiteY1" fmla="*/ 417286 h 616408"/>
              <a:gd name="connsiteX2" fmla="*/ 9415646 w 9437750"/>
              <a:gd name="connsiteY2" fmla="*/ 0 h 616408"/>
              <a:gd name="connsiteX3" fmla="*/ 9437750 w 9437750"/>
              <a:gd name="connsiteY3" fmla="*/ 276181 h 616408"/>
              <a:gd name="connsiteX4" fmla="*/ 3853875 w 9437750"/>
              <a:gd name="connsiteY4" fmla="*/ 556206 h 616408"/>
              <a:gd name="connsiteX5" fmla="*/ 1 w 9437750"/>
              <a:gd name="connsiteY5" fmla="*/ 530181 h 616408"/>
              <a:gd name="connsiteX6" fmla="*/ 0 w 9437750"/>
              <a:gd name="connsiteY6" fmla="*/ 319314 h 616408"/>
              <a:gd name="connsiteX0" fmla="*/ 0 w 9437750"/>
              <a:gd name="connsiteY0" fmla="*/ 304799 h 601895"/>
              <a:gd name="connsiteX1" fmla="*/ 3775230 w 9437750"/>
              <a:gd name="connsiteY1" fmla="*/ 402771 h 601895"/>
              <a:gd name="connsiteX2" fmla="*/ 9415646 w 9437750"/>
              <a:gd name="connsiteY2" fmla="*/ 0 h 601895"/>
              <a:gd name="connsiteX3" fmla="*/ 9437750 w 9437750"/>
              <a:gd name="connsiteY3" fmla="*/ 261666 h 601895"/>
              <a:gd name="connsiteX4" fmla="*/ 3853875 w 9437750"/>
              <a:gd name="connsiteY4" fmla="*/ 541691 h 601895"/>
              <a:gd name="connsiteX5" fmla="*/ 1 w 9437750"/>
              <a:gd name="connsiteY5" fmla="*/ 515666 h 601895"/>
              <a:gd name="connsiteX6" fmla="*/ 0 w 9437750"/>
              <a:gd name="connsiteY6" fmla="*/ 304799 h 601895"/>
              <a:gd name="connsiteX0" fmla="*/ 0 w 9470902"/>
              <a:gd name="connsiteY0" fmla="*/ 304799 h 601894"/>
              <a:gd name="connsiteX1" fmla="*/ 3775230 w 9470902"/>
              <a:gd name="connsiteY1" fmla="*/ 402771 h 601894"/>
              <a:gd name="connsiteX2" fmla="*/ 9470902 w 9470902"/>
              <a:gd name="connsiteY2" fmla="*/ 0 h 601894"/>
              <a:gd name="connsiteX3" fmla="*/ 9437750 w 9470902"/>
              <a:gd name="connsiteY3" fmla="*/ 261666 h 601894"/>
              <a:gd name="connsiteX4" fmla="*/ 3853875 w 9470902"/>
              <a:gd name="connsiteY4" fmla="*/ 541691 h 601894"/>
              <a:gd name="connsiteX5" fmla="*/ 1 w 9470902"/>
              <a:gd name="connsiteY5" fmla="*/ 515666 h 601894"/>
              <a:gd name="connsiteX6" fmla="*/ 0 w 9470902"/>
              <a:gd name="connsiteY6" fmla="*/ 304799 h 601894"/>
              <a:gd name="connsiteX0" fmla="*/ 0 w 9470902"/>
              <a:gd name="connsiteY0" fmla="*/ 304799 h 601894"/>
              <a:gd name="connsiteX1" fmla="*/ 3775230 w 9470902"/>
              <a:gd name="connsiteY1" fmla="*/ 402771 h 601894"/>
              <a:gd name="connsiteX2" fmla="*/ 9470902 w 9470902"/>
              <a:gd name="connsiteY2" fmla="*/ 0 h 601894"/>
              <a:gd name="connsiteX3" fmla="*/ 9437750 w 9470902"/>
              <a:gd name="connsiteY3" fmla="*/ 261666 h 601894"/>
              <a:gd name="connsiteX4" fmla="*/ 3853875 w 9470902"/>
              <a:gd name="connsiteY4" fmla="*/ 541691 h 601894"/>
              <a:gd name="connsiteX5" fmla="*/ 1 w 9470902"/>
              <a:gd name="connsiteY5" fmla="*/ 515666 h 601894"/>
              <a:gd name="connsiteX6" fmla="*/ 0 w 9470902"/>
              <a:gd name="connsiteY6" fmla="*/ 304799 h 601894"/>
              <a:gd name="connsiteX0" fmla="*/ 0 w 9481954"/>
              <a:gd name="connsiteY0" fmla="*/ 348342 h 645437"/>
              <a:gd name="connsiteX1" fmla="*/ 3775230 w 9481954"/>
              <a:gd name="connsiteY1" fmla="*/ 446314 h 645437"/>
              <a:gd name="connsiteX2" fmla="*/ 9481954 w 9481954"/>
              <a:gd name="connsiteY2" fmla="*/ 0 h 645437"/>
              <a:gd name="connsiteX3" fmla="*/ 9437750 w 9481954"/>
              <a:gd name="connsiteY3" fmla="*/ 305209 h 645437"/>
              <a:gd name="connsiteX4" fmla="*/ 3853875 w 9481954"/>
              <a:gd name="connsiteY4" fmla="*/ 585234 h 645437"/>
              <a:gd name="connsiteX5" fmla="*/ 1 w 9481954"/>
              <a:gd name="connsiteY5" fmla="*/ 559209 h 645437"/>
              <a:gd name="connsiteX6" fmla="*/ 0 w 9481954"/>
              <a:gd name="connsiteY6" fmla="*/ 348342 h 64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954" h="645437">
                <a:moveTo>
                  <a:pt x="0" y="348342"/>
                </a:moveTo>
                <a:cubicBezTo>
                  <a:pt x="594264" y="393026"/>
                  <a:pt x="2194904" y="504371"/>
                  <a:pt x="3775230" y="446314"/>
                </a:cubicBezTo>
                <a:cubicBezTo>
                  <a:pt x="5355556" y="388257"/>
                  <a:pt x="7285012" y="609599"/>
                  <a:pt x="9481954" y="0"/>
                </a:cubicBezTo>
                <a:cubicBezTo>
                  <a:pt x="9481954" y="63032"/>
                  <a:pt x="9437750" y="242177"/>
                  <a:pt x="9437750" y="305209"/>
                </a:cubicBezTo>
                <a:cubicBezTo>
                  <a:pt x="7990090" y="742019"/>
                  <a:pt x="5890985" y="661434"/>
                  <a:pt x="3853875" y="585234"/>
                </a:cubicBezTo>
                <a:cubicBezTo>
                  <a:pt x="1816765" y="509034"/>
                  <a:pt x="1284626" y="567884"/>
                  <a:pt x="1" y="559209"/>
                </a:cubicBezTo>
                <a:cubicBezTo>
                  <a:pt x="1" y="459892"/>
                  <a:pt x="0" y="447659"/>
                  <a:pt x="0" y="348342"/>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Rectangle 10"/>
          <p:cNvSpPr/>
          <p:nvPr userDrawn="1"/>
        </p:nvSpPr>
        <p:spPr>
          <a:xfrm flipV="1">
            <a:off x="-76200" y="4481461"/>
            <a:ext cx="9296400" cy="539744"/>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1003447"/>
              <a:gd name="connsiteX1" fmla="*/ 3178627 w 9448800"/>
              <a:gd name="connsiteY1" fmla="*/ 2595 h 1003447"/>
              <a:gd name="connsiteX2" fmla="*/ 9448800 w 9448800"/>
              <a:gd name="connsiteY2" fmla="*/ 154995 h 1003447"/>
              <a:gd name="connsiteX3" fmla="*/ 9448800 w 9448800"/>
              <a:gd name="connsiteY3" fmla="*/ 289661 h 1003447"/>
              <a:gd name="connsiteX4" fmla="*/ 3809999 w 9448800"/>
              <a:gd name="connsiteY4" fmla="*/ 130629 h 1003447"/>
              <a:gd name="connsiteX5" fmla="*/ 11052 w 9448800"/>
              <a:gd name="connsiteY5" fmla="*/ 1003447 h 1003447"/>
              <a:gd name="connsiteX6" fmla="*/ 0 w 9448800"/>
              <a:gd name="connsiteY6" fmla="*/ 154995 h 1003447"/>
              <a:gd name="connsiteX0" fmla="*/ 66307 w 9437748"/>
              <a:gd name="connsiteY0" fmla="*/ 869512 h 1033919"/>
              <a:gd name="connsiteX1" fmla="*/ 3167575 w 9437748"/>
              <a:gd name="connsiteY1" fmla="*/ 33067 h 1033919"/>
              <a:gd name="connsiteX2" fmla="*/ 9437748 w 9437748"/>
              <a:gd name="connsiteY2" fmla="*/ 185467 h 1033919"/>
              <a:gd name="connsiteX3" fmla="*/ 9437748 w 9437748"/>
              <a:gd name="connsiteY3" fmla="*/ 320133 h 1033919"/>
              <a:gd name="connsiteX4" fmla="*/ 3798947 w 9437748"/>
              <a:gd name="connsiteY4" fmla="*/ 161101 h 1033919"/>
              <a:gd name="connsiteX5" fmla="*/ 0 w 9437748"/>
              <a:gd name="connsiteY5" fmla="*/ 1033919 h 1033919"/>
              <a:gd name="connsiteX6" fmla="*/ 66307 w 9437748"/>
              <a:gd name="connsiteY6" fmla="*/ 869512 h 1033919"/>
              <a:gd name="connsiteX0" fmla="*/ 66307 w 9437748"/>
              <a:gd name="connsiteY0" fmla="*/ 939606 h 1104013"/>
              <a:gd name="connsiteX1" fmla="*/ 3167575 w 9437748"/>
              <a:gd name="connsiteY1" fmla="*/ 103161 h 1104013"/>
              <a:gd name="connsiteX2" fmla="*/ 9437748 w 9437748"/>
              <a:gd name="connsiteY2" fmla="*/ 255561 h 1104013"/>
              <a:gd name="connsiteX3" fmla="*/ 9437748 w 9437748"/>
              <a:gd name="connsiteY3" fmla="*/ 390227 h 1104013"/>
              <a:gd name="connsiteX4" fmla="*/ 3798947 w 9437748"/>
              <a:gd name="connsiteY4" fmla="*/ 231195 h 1104013"/>
              <a:gd name="connsiteX5" fmla="*/ 0 w 9437748"/>
              <a:gd name="connsiteY5" fmla="*/ 1104013 h 1104013"/>
              <a:gd name="connsiteX6" fmla="*/ 66307 w 9437748"/>
              <a:gd name="connsiteY6" fmla="*/ 939606 h 1104013"/>
              <a:gd name="connsiteX0" fmla="*/ 66307 w 9437748"/>
              <a:gd name="connsiteY0" fmla="*/ 883806 h 1048213"/>
              <a:gd name="connsiteX1" fmla="*/ 3156524 w 9437748"/>
              <a:gd name="connsiteY1" fmla="*/ 116757 h 1048213"/>
              <a:gd name="connsiteX2" fmla="*/ 9437748 w 9437748"/>
              <a:gd name="connsiteY2" fmla="*/ 199761 h 1048213"/>
              <a:gd name="connsiteX3" fmla="*/ 9437748 w 9437748"/>
              <a:gd name="connsiteY3" fmla="*/ 334427 h 1048213"/>
              <a:gd name="connsiteX4" fmla="*/ 3798947 w 9437748"/>
              <a:gd name="connsiteY4" fmla="*/ 175395 h 1048213"/>
              <a:gd name="connsiteX5" fmla="*/ 0 w 9437748"/>
              <a:gd name="connsiteY5" fmla="*/ 1048213 h 1048213"/>
              <a:gd name="connsiteX6" fmla="*/ 66307 w 9437748"/>
              <a:gd name="connsiteY6" fmla="*/ 883806 h 1048213"/>
              <a:gd name="connsiteX0" fmla="*/ 0 w 9437748"/>
              <a:gd name="connsiteY0" fmla="*/ 841767 h 976433"/>
              <a:gd name="connsiteX1" fmla="*/ 3156524 w 9437748"/>
              <a:gd name="connsiteY1" fmla="*/ 44977 h 976433"/>
              <a:gd name="connsiteX2" fmla="*/ 9437748 w 9437748"/>
              <a:gd name="connsiteY2" fmla="*/ 127981 h 976433"/>
              <a:gd name="connsiteX3" fmla="*/ 9437748 w 9437748"/>
              <a:gd name="connsiteY3" fmla="*/ 262647 h 976433"/>
              <a:gd name="connsiteX4" fmla="*/ 3798947 w 9437748"/>
              <a:gd name="connsiteY4" fmla="*/ 103615 h 976433"/>
              <a:gd name="connsiteX5" fmla="*/ 0 w 9437748"/>
              <a:gd name="connsiteY5" fmla="*/ 976433 h 976433"/>
              <a:gd name="connsiteX6" fmla="*/ 0 w 9437748"/>
              <a:gd name="connsiteY6" fmla="*/ 841767 h 976433"/>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413875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27298 h 961964"/>
              <a:gd name="connsiteX1" fmla="*/ 3156524 w 9437748"/>
              <a:gd name="connsiteY1" fmla="*/ 30508 h 961964"/>
              <a:gd name="connsiteX2" fmla="*/ 9437748 w 9437748"/>
              <a:gd name="connsiteY2" fmla="*/ 182908 h 961964"/>
              <a:gd name="connsiteX3" fmla="*/ 9437748 w 9437748"/>
              <a:gd name="connsiteY3" fmla="*/ 347314 h 961964"/>
              <a:gd name="connsiteX4" fmla="*/ 3798947 w 9437748"/>
              <a:gd name="connsiteY4" fmla="*/ 89146 h 961964"/>
              <a:gd name="connsiteX5" fmla="*/ 0 w 9437748"/>
              <a:gd name="connsiteY5" fmla="*/ 961964 h 961964"/>
              <a:gd name="connsiteX6" fmla="*/ 0 w 9437748"/>
              <a:gd name="connsiteY6" fmla="*/ 827298 h 961964"/>
              <a:gd name="connsiteX0" fmla="*/ 0 w 9437748"/>
              <a:gd name="connsiteY0" fmla="*/ 838571 h 973237"/>
              <a:gd name="connsiteX1" fmla="*/ 3156524 w 9437748"/>
              <a:gd name="connsiteY1" fmla="*/ 41781 h 973237"/>
              <a:gd name="connsiteX2" fmla="*/ 9437748 w 9437748"/>
              <a:gd name="connsiteY2" fmla="*/ 194181 h 973237"/>
              <a:gd name="connsiteX3" fmla="*/ 9437748 w 9437748"/>
              <a:gd name="connsiteY3" fmla="*/ 358587 h 973237"/>
              <a:gd name="connsiteX4" fmla="*/ 3798947 w 9437748"/>
              <a:gd name="connsiteY4" fmla="*/ 100419 h 973237"/>
              <a:gd name="connsiteX5" fmla="*/ 0 w 9437748"/>
              <a:gd name="connsiteY5" fmla="*/ 973237 h 973237"/>
              <a:gd name="connsiteX6" fmla="*/ 0 w 9437748"/>
              <a:gd name="connsiteY6" fmla="*/ 838571 h 973237"/>
              <a:gd name="connsiteX0" fmla="*/ 0 w 9437748"/>
              <a:gd name="connsiteY0" fmla="*/ 890635 h 1025301"/>
              <a:gd name="connsiteX1" fmla="*/ 3156524 w 9437748"/>
              <a:gd name="connsiteY1" fmla="*/ 93845 h 1025301"/>
              <a:gd name="connsiteX2" fmla="*/ 9437748 w 9437748"/>
              <a:gd name="connsiteY2" fmla="*/ 246245 h 1025301"/>
              <a:gd name="connsiteX3" fmla="*/ 9437748 w 9437748"/>
              <a:gd name="connsiteY3" fmla="*/ 410651 h 1025301"/>
              <a:gd name="connsiteX4" fmla="*/ 3798947 w 9437748"/>
              <a:gd name="connsiteY4" fmla="*/ 152483 h 1025301"/>
              <a:gd name="connsiteX5" fmla="*/ 0 w 9437748"/>
              <a:gd name="connsiteY5" fmla="*/ 1025301 h 1025301"/>
              <a:gd name="connsiteX6" fmla="*/ 0 w 9437748"/>
              <a:gd name="connsiteY6" fmla="*/ 890635 h 1025301"/>
              <a:gd name="connsiteX0" fmla="*/ 33154 w 9437748"/>
              <a:gd name="connsiteY0" fmla="*/ 428201 h 946197"/>
              <a:gd name="connsiteX1" fmla="*/ 3156524 w 9437748"/>
              <a:gd name="connsiteY1" fmla="*/ 14741 h 946197"/>
              <a:gd name="connsiteX2" fmla="*/ 9437748 w 9437748"/>
              <a:gd name="connsiteY2" fmla="*/ 167141 h 946197"/>
              <a:gd name="connsiteX3" fmla="*/ 9437748 w 9437748"/>
              <a:gd name="connsiteY3" fmla="*/ 331547 h 946197"/>
              <a:gd name="connsiteX4" fmla="*/ 3798947 w 9437748"/>
              <a:gd name="connsiteY4" fmla="*/ 73379 h 946197"/>
              <a:gd name="connsiteX5" fmla="*/ 0 w 9437748"/>
              <a:gd name="connsiteY5" fmla="*/ 946197 h 946197"/>
              <a:gd name="connsiteX6" fmla="*/ 33154 w 9437748"/>
              <a:gd name="connsiteY6" fmla="*/ 428201 h 946197"/>
              <a:gd name="connsiteX0" fmla="*/ 33154 w 9437748"/>
              <a:gd name="connsiteY0" fmla="*/ 428201 h 655397"/>
              <a:gd name="connsiteX1" fmla="*/ 3156524 w 9437748"/>
              <a:gd name="connsiteY1" fmla="*/ 14741 h 655397"/>
              <a:gd name="connsiteX2" fmla="*/ 9437748 w 9437748"/>
              <a:gd name="connsiteY2" fmla="*/ 167141 h 655397"/>
              <a:gd name="connsiteX3" fmla="*/ 9437748 w 9437748"/>
              <a:gd name="connsiteY3" fmla="*/ 331547 h 655397"/>
              <a:gd name="connsiteX4" fmla="*/ 3798947 w 9437748"/>
              <a:gd name="connsiteY4" fmla="*/ 73379 h 655397"/>
              <a:gd name="connsiteX5" fmla="*/ 0 w 9437748"/>
              <a:gd name="connsiteY5" fmla="*/ 655397 h 655397"/>
              <a:gd name="connsiteX6" fmla="*/ 33154 w 9437748"/>
              <a:gd name="connsiteY6" fmla="*/ 428201 h 65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48" h="655397">
                <a:moveTo>
                  <a:pt x="33154" y="428201"/>
                </a:moveTo>
                <a:cubicBezTo>
                  <a:pt x="583213" y="335259"/>
                  <a:pt x="1589092" y="58251"/>
                  <a:pt x="3156524" y="14741"/>
                </a:cubicBezTo>
                <a:cubicBezTo>
                  <a:pt x="4723956" y="-28769"/>
                  <a:pt x="7860446" y="24631"/>
                  <a:pt x="9437748" y="167141"/>
                </a:cubicBezTo>
                <a:lnTo>
                  <a:pt x="9437748" y="331547"/>
                </a:lnTo>
                <a:cubicBezTo>
                  <a:pt x="8465291" y="267614"/>
                  <a:pt x="5371905" y="-29063"/>
                  <a:pt x="3798947" y="73379"/>
                </a:cubicBezTo>
                <a:cubicBezTo>
                  <a:pt x="2225989" y="175821"/>
                  <a:pt x="700314" y="547922"/>
                  <a:pt x="0" y="655397"/>
                </a:cubicBezTo>
                <a:cubicBezTo>
                  <a:pt x="0" y="610508"/>
                  <a:pt x="33154" y="473090"/>
                  <a:pt x="33154" y="428201"/>
                </a:cubicBezTo>
                <a:close/>
              </a:path>
            </a:pathLst>
          </a:custGeom>
          <a:gradFill>
            <a:gsLst>
              <a:gs pos="0">
                <a:schemeClr val="accent6">
                  <a:lumMod val="40000"/>
                  <a:lumOff val="60000"/>
                </a:schemeClr>
              </a:gs>
              <a:gs pos="65000">
                <a:schemeClr val="accent6">
                  <a:lumMod val="60000"/>
                  <a:lumOff val="40000"/>
                </a:schemeClr>
              </a:gs>
              <a:gs pos="100000">
                <a:schemeClr val="accent6">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57149"/>
            <a:ext cx="2895600" cy="571501"/>
          </a:xfrm>
        </p:spPr>
        <p:txBody>
          <a:bodyPr anchor="b"/>
          <a:lstStyle>
            <a:lvl1pPr algn="l">
              <a:defRPr sz="2000" b="1">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86200" y="85725"/>
            <a:ext cx="5105400" cy="35433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628651"/>
            <a:ext cx="2895600" cy="3657599"/>
          </a:xfrm>
        </p:spPr>
        <p:txBody>
          <a:bodyPr/>
          <a:lstStyle>
            <a:lvl1pPr marL="0" indent="0">
              <a:buNone/>
              <a:defRPr sz="1400">
                <a:solidFill>
                  <a:schemeClr val="bg1">
                    <a:lumMod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4232148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8"/>
          <p:cNvSpPr/>
          <p:nvPr userDrawn="1"/>
        </p:nvSpPr>
        <p:spPr>
          <a:xfrm>
            <a:off x="-50744" y="4563836"/>
            <a:ext cx="9270944" cy="640005"/>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18543 w 9183857"/>
              <a:gd name="connsiteY3" fmla="*/ 1386740 h 2420882"/>
              <a:gd name="connsiteX4" fmla="*/ 32657 w 9183857"/>
              <a:gd name="connsiteY4" fmla="*/ 2420882 h 2420882"/>
              <a:gd name="connsiteX5" fmla="*/ 0 w 9183857"/>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29428 w 9183857"/>
              <a:gd name="connsiteY3" fmla="*/ 1049283 h 2420882"/>
              <a:gd name="connsiteX4" fmla="*/ 32657 w 9183857"/>
              <a:gd name="connsiteY4" fmla="*/ 2420882 h 2420882"/>
              <a:gd name="connsiteX5" fmla="*/ 0 w 9183857"/>
              <a:gd name="connsiteY5" fmla="*/ 0 h 2420882"/>
              <a:gd name="connsiteX0" fmla="*/ 0 w 9216514"/>
              <a:gd name="connsiteY0" fmla="*/ 0 h 2420882"/>
              <a:gd name="connsiteX1" fmla="*/ 5156143 w 9216514"/>
              <a:gd name="connsiteY1" fmla="*/ 831568 h 2420882"/>
              <a:gd name="connsiteX2" fmla="*/ 9183857 w 9216514"/>
              <a:gd name="connsiteY2" fmla="*/ 685800 h 2420882"/>
              <a:gd name="connsiteX3" fmla="*/ 9216514 w 9216514"/>
              <a:gd name="connsiteY3" fmla="*/ 1081940 h 2420882"/>
              <a:gd name="connsiteX4" fmla="*/ 32657 w 9216514"/>
              <a:gd name="connsiteY4" fmla="*/ 2420882 h 2420882"/>
              <a:gd name="connsiteX5" fmla="*/ 0 w 9216514"/>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1071054 h 2420882"/>
              <a:gd name="connsiteX4" fmla="*/ 32657 w 9183857"/>
              <a:gd name="connsiteY4" fmla="*/ 2420882 h 2420882"/>
              <a:gd name="connsiteX5" fmla="*/ 0 w 9183857"/>
              <a:gd name="connsiteY5" fmla="*/ 0 h 2420882"/>
              <a:gd name="connsiteX0" fmla="*/ 0 w 9183857"/>
              <a:gd name="connsiteY0" fmla="*/ 0 h 1071054"/>
              <a:gd name="connsiteX1" fmla="*/ 5156143 w 9183857"/>
              <a:gd name="connsiteY1" fmla="*/ 831568 h 1071054"/>
              <a:gd name="connsiteX2" fmla="*/ 9183857 w 9183857"/>
              <a:gd name="connsiteY2" fmla="*/ 685800 h 1071054"/>
              <a:gd name="connsiteX3" fmla="*/ 9183857 w 9183857"/>
              <a:gd name="connsiteY3" fmla="*/ 1071054 h 1071054"/>
              <a:gd name="connsiteX4" fmla="*/ 0 w 9183857"/>
              <a:gd name="connsiteY4" fmla="*/ 973082 h 1071054"/>
              <a:gd name="connsiteX5" fmla="*/ 0 w 9183857"/>
              <a:gd name="connsiteY5" fmla="*/ 0 h 1071054"/>
              <a:gd name="connsiteX0" fmla="*/ 10886 w 9194743"/>
              <a:gd name="connsiteY0" fmla="*/ 0 h 1071054"/>
              <a:gd name="connsiteX1" fmla="*/ 5167029 w 9194743"/>
              <a:gd name="connsiteY1" fmla="*/ 831568 h 1071054"/>
              <a:gd name="connsiteX2" fmla="*/ 9194743 w 9194743"/>
              <a:gd name="connsiteY2" fmla="*/ 685800 h 1071054"/>
              <a:gd name="connsiteX3" fmla="*/ 9194743 w 9194743"/>
              <a:gd name="connsiteY3" fmla="*/ 1071054 h 1071054"/>
              <a:gd name="connsiteX4" fmla="*/ 0 w 9194743"/>
              <a:gd name="connsiteY4" fmla="*/ 711825 h 1071054"/>
              <a:gd name="connsiteX5" fmla="*/ 10886 w 9194743"/>
              <a:gd name="connsiteY5" fmla="*/ 0 h 1071054"/>
              <a:gd name="connsiteX0" fmla="*/ 10886 w 9194743"/>
              <a:gd name="connsiteY0" fmla="*/ 0 h 1071054"/>
              <a:gd name="connsiteX1" fmla="*/ 5167029 w 9194743"/>
              <a:gd name="connsiteY1" fmla="*/ 831568 h 1071054"/>
              <a:gd name="connsiteX2" fmla="*/ 9194743 w 9194743"/>
              <a:gd name="connsiteY2" fmla="*/ 685800 h 1071054"/>
              <a:gd name="connsiteX3" fmla="*/ 9194743 w 9194743"/>
              <a:gd name="connsiteY3" fmla="*/ 1071054 h 1071054"/>
              <a:gd name="connsiteX4" fmla="*/ 0 w 9194743"/>
              <a:gd name="connsiteY4" fmla="*/ 1071054 h 1071054"/>
              <a:gd name="connsiteX5" fmla="*/ 10886 w 9194743"/>
              <a:gd name="connsiteY5" fmla="*/ 0 h 1071054"/>
              <a:gd name="connsiteX0" fmla="*/ 21681 w 9194743"/>
              <a:gd name="connsiteY0" fmla="*/ 0 h 853339"/>
              <a:gd name="connsiteX1" fmla="*/ 5167029 w 9194743"/>
              <a:gd name="connsiteY1" fmla="*/ 613853 h 853339"/>
              <a:gd name="connsiteX2" fmla="*/ 9194743 w 9194743"/>
              <a:gd name="connsiteY2" fmla="*/ 468085 h 853339"/>
              <a:gd name="connsiteX3" fmla="*/ 9194743 w 9194743"/>
              <a:gd name="connsiteY3" fmla="*/ 853339 h 853339"/>
              <a:gd name="connsiteX4" fmla="*/ 0 w 9194743"/>
              <a:gd name="connsiteY4" fmla="*/ 853339 h 853339"/>
              <a:gd name="connsiteX5" fmla="*/ 21681 w 9194743"/>
              <a:gd name="connsiteY5" fmla="*/ 0 h 8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4743" h="853339">
                <a:moveTo>
                  <a:pt x="21681" y="0"/>
                </a:moveTo>
                <a:cubicBezTo>
                  <a:pt x="1695652" y="462643"/>
                  <a:pt x="3625500" y="613853"/>
                  <a:pt x="5167029" y="613853"/>
                </a:cubicBezTo>
                <a:cubicBezTo>
                  <a:pt x="6839186" y="537653"/>
                  <a:pt x="8396457" y="451756"/>
                  <a:pt x="9194743" y="468085"/>
                </a:cubicBezTo>
                <a:lnTo>
                  <a:pt x="9194743" y="853339"/>
                </a:lnTo>
                <a:lnTo>
                  <a:pt x="0" y="853339"/>
                </a:lnTo>
                <a:cubicBezTo>
                  <a:pt x="3629" y="496321"/>
                  <a:pt x="18052" y="357018"/>
                  <a:pt x="21681"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p:cNvSpPr/>
          <p:nvPr userDrawn="1"/>
        </p:nvSpPr>
        <p:spPr>
          <a:xfrm flipH="1">
            <a:off x="-108856" y="4593041"/>
            <a:ext cx="9339942" cy="484077"/>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26698"/>
              <a:gd name="connsiteY0" fmla="*/ 696686 h 984667"/>
              <a:gd name="connsiteX1" fmla="*/ 3775230 w 9426698"/>
              <a:gd name="connsiteY1" fmla="*/ 794658 h 984667"/>
              <a:gd name="connsiteX2" fmla="*/ 9426698 w 9426698"/>
              <a:gd name="connsiteY2" fmla="*/ 0 h 984667"/>
              <a:gd name="connsiteX3" fmla="*/ 9415648 w 9426698"/>
              <a:gd name="connsiteY3" fmla="*/ 624524 h 984667"/>
              <a:gd name="connsiteX4" fmla="*/ 3853875 w 9426698"/>
              <a:gd name="connsiteY4" fmla="*/ 933578 h 984667"/>
              <a:gd name="connsiteX5" fmla="*/ 1 w 9426698"/>
              <a:gd name="connsiteY5" fmla="*/ 907553 h 984667"/>
              <a:gd name="connsiteX6" fmla="*/ 0 w 9426698"/>
              <a:gd name="connsiteY6" fmla="*/ 696686 h 984667"/>
              <a:gd name="connsiteX0" fmla="*/ 0 w 9415647"/>
              <a:gd name="connsiteY0" fmla="*/ 319314 h 607295"/>
              <a:gd name="connsiteX1" fmla="*/ 3775230 w 9415647"/>
              <a:gd name="connsiteY1" fmla="*/ 417286 h 607295"/>
              <a:gd name="connsiteX2" fmla="*/ 9415646 w 9415647"/>
              <a:gd name="connsiteY2" fmla="*/ 0 h 607295"/>
              <a:gd name="connsiteX3" fmla="*/ 9415648 w 9415647"/>
              <a:gd name="connsiteY3" fmla="*/ 247152 h 607295"/>
              <a:gd name="connsiteX4" fmla="*/ 3853875 w 9415647"/>
              <a:gd name="connsiteY4" fmla="*/ 556206 h 607295"/>
              <a:gd name="connsiteX5" fmla="*/ 1 w 9415647"/>
              <a:gd name="connsiteY5" fmla="*/ 530181 h 607295"/>
              <a:gd name="connsiteX6" fmla="*/ 0 w 9415647"/>
              <a:gd name="connsiteY6" fmla="*/ 319314 h 607295"/>
              <a:gd name="connsiteX0" fmla="*/ 0 w 9437750"/>
              <a:gd name="connsiteY0" fmla="*/ 319314 h 616408"/>
              <a:gd name="connsiteX1" fmla="*/ 3775230 w 9437750"/>
              <a:gd name="connsiteY1" fmla="*/ 417286 h 616408"/>
              <a:gd name="connsiteX2" fmla="*/ 9415646 w 9437750"/>
              <a:gd name="connsiteY2" fmla="*/ 0 h 616408"/>
              <a:gd name="connsiteX3" fmla="*/ 9437750 w 9437750"/>
              <a:gd name="connsiteY3" fmla="*/ 276181 h 616408"/>
              <a:gd name="connsiteX4" fmla="*/ 3853875 w 9437750"/>
              <a:gd name="connsiteY4" fmla="*/ 556206 h 616408"/>
              <a:gd name="connsiteX5" fmla="*/ 1 w 9437750"/>
              <a:gd name="connsiteY5" fmla="*/ 530181 h 616408"/>
              <a:gd name="connsiteX6" fmla="*/ 0 w 9437750"/>
              <a:gd name="connsiteY6" fmla="*/ 319314 h 616408"/>
              <a:gd name="connsiteX0" fmla="*/ 0 w 9437750"/>
              <a:gd name="connsiteY0" fmla="*/ 304799 h 601895"/>
              <a:gd name="connsiteX1" fmla="*/ 3775230 w 9437750"/>
              <a:gd name="connsiteY1" fmla="*/ 402771 h 601895"/>
              <a:gd name="connsiteX2" fmla="*/ 9415646 w 9437750"/>
              <a:gd name="connsiteY2" fmla="*/ 0 h 601895"/>
              <a:gd name="connsiteX3" fmla="*/ 9437750 w 9437750"/>
              <a:gd name="connsiteY3" fmla="*/ 261666 h 601895"/>
              <a:gd name="connsiteX4" fmla="*/ 3853875 w 9437750"/>
              <a:gd name="connsiteY4" fmla="*/ 541691 h 601895"/>
              <a:gd name="connsiteX5" fmla="*/ 1 w 9437750"/>
              <a:gd name="connsiteY5" fmla="*/ 515666 h 601895"/>
              <a:gd name="connsiteX6" fmla="*/ 0 w 9437750"/>
              <a:gd name="connsiteY6" fmla="*/ 304799 h 601895"/>
              <a:gd name="connsiteX0" fmla="*/ 0 w 9470902"/>
              <a:gd name="connsiteY0" fmla="*/ 304799 h 601894"/>
              <a:gd name="connsiteX1" fmla="*/ 3775230 w 9470902"/>
              <a:gd name="connsiteY1" fmla="*/ 402771 h 601894"/>
              <a:gd name="connsiteX2" fmla="*/ 9470902 w 9470902"/>
              <a:gd name="connsiteY2" fmla="*/ 0 h 601894"/>
              <a:gd name="connsiteX3" fmla="*/ 9437750 w 9470902"/>
              <a:gd name="connsiteY3" fmla="*/ 261666 h 601894"/>
              <a:gd name="connsiteX4" fmla="*/ 3853875 w 9470902"/>
              <a:gd name="connsiteY4" fmla="*/ 541691 h 601894"/>
              <a:gd name="connsiteX5" fmla="*/ 1 w 9470902"/>
              <a:gd name="connsiteY5" fmla="*/ 515666 h 601894"/>
              <a:gd name="connsiteX6" fmla="*/ 0 w 9470902"/>
              <a:gd name="connsiteY6" fmla="*/ 304799 h 601894"/>
              <a:gd name="connsiteX0" fmla="*/ 0 w 9470902"/>
              <a:gd name="connsiteY0" fmla="*/ 304799 h 601894"/>
              <a:gd name="connsiteX1" fmla="*/ 3775230 w 9470902"/>
              <a:gd name="connsiteY1" fmla="*/ 402771 h 601894"/>
              <a:gd name="connsiteX2" fmla="*/ 9470902 w 9470902"/>
              <a:gd name="connsiteY2" fmla="*/ 0 h 601894"/>
              <a:gd name="connsiteX3" fmla="*/ 9437750 w 9470902"/>
              <a:gd name="connsiteY3" fmla="*/ 261666 h 601894"/>
              <a:gd name="connsiteX4" fmla="*/ 3853875 w 9470902"/>
              <a:gd name="connsiteY4" fmla="*/ 541691 h 601894"/>
              <a:gd name="connsiteX5" fmla="*/ 1 w 9470902"/>
              <a:gd name="connsiteY5" fmla="*/ 515666 h 601894"/>
              <a:gd name="connsiteX6" fmla="*/ 0 w 9470902"/>
              <a:gd name="connsiteY6" fmla="*/ 304799 h 601894"/>
              <a:gd name="connsiteX0" fmla="*/ 0 w 9481954"/>
              <a:gd name="connsiteY0" fmla="*/ 348342 h 645437"/>
              <a:gd name="connsiteX1" fmla="*/ 3775230 w 9481954"/>
              <a:gd name="connsiteY1" fmla="*/ 446314 h 645437"/>
              <a:gd name="connsiteX2" fmla="*/ 9481954 w 9481954"/>
              <a:gd name="connsiteY2" fmla="*/ 0 h 645437"/>
              <a:gd name="connsiteX3" fmla="*/ 9437750 w 9481954"/>
              <a:gd name="connsiteY3" fmla="*/ 305209 h 645437"/>
              <a:gd name="connsiteX4" fmla="*/ 3853875 w 9481954"/>
              <a:gd name="connsiteY4" fmla="*/ 585234 h 645437"/>
              <a:gd name="connsiteX5" fmla="*/ 1 w 9481954"/>
              <a:gd name="connsiteY5" fmla="*/ 559209 h 645437"/>
              <a:gd name="connsiteX6" fmla="*/ 0 w 9481954"/>
              <a:gd name="connsiteY6" fmla="*/ 348342 h 64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954" h="645437">
                <a:moveTo>
                  <a:pt x="0" y="348342"/>
                </a:moveTo>
                <a:cubicBezTo>
                  <a:pt x="594264" y="393026"/>
                  <a:pt x="2194904" y="504371"/>
                  <a:pt x="3775230" y="446314"/>
                </a:cubicBezTo>
                <a:cubicBezTo>
                  <a:pt x="5355556" y="388257"/>
                  <a:pt x="7285012" y="609599"/>
                  <a:pt x="9481954" y="0"/>
                </a:cubicBezTo>
                <a:cubicBezTo>
                  <a:pt x="9481954" y="63032"/>
                  <a:pt x="9437750" y="242177"/>
                  <a:pt x="9437750" y="305209"/>
                </a:cubicBezTo>
                <a:cubicBezTo>
                  <a:pt x="7990090" y="742019"/>
                  <a:pt x="5890985" y="661434"/>
                  <a:pt x="3853875" y="585234"/>
                </a:cubicBezTo>
                <a:cubicBezTo>
                  <a:pt x="1816765" y="509034"/>
                  <a:pt x="1284626" y="567884"/>
                  <a:pt x="1" y="559209"/>
                </a:cubicBezTo>
                <a:cubicBezTo>
                  <a:pt x="1" y="459892"/>
                  <a:pt x="0" y="447659"/>
                  <a:pt x="0" y="348342"/>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Rectangle 10"/>
          <p:cNvSpPr/>
          <p:nvPr userDrawn="1"/>
        </p:nvSpPr>
        <p:spPr>
          <a:xfrm flipV="1">
            <a:off x="-76200" y="4481461"/>
            <a:ext cx="9296400" cy="539744"/>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1003447"/>
              <a:gd name="connsiteX1" fmla="*/ 3178627 w 9448800"/>
              <a:gd name="connsiteY1" fmla="*/ 2595 h 1003447"/>
              <a:gd name="connsiteX2" fmla="*/ 9448800 w 9448800"/>
              <a:gd name="connsiteY2" fmla="*/ 154995 h 1003447"/>
              <a:gd name="connsiteX3" fmla="*/ 9448800 w 9448800"/>
              <a:gd name="connsiteY3" fmla="*/ 289661 h 1003447"/>
              <a:gd name="connsiteX4" fmla="*/ 3809999 w 9448800"/>
              <a:gd name="connsiteY4" fmla="*/ 130629 h 1003447"/>
              <a:gd name="connsiteX5" fmla="*/ 11052 w 9448800"/>
              <a:gd name="connsiteY5" fmla="*/ 1003447 h 1003447"/>
              <a:gd name="connsiteX6" fmla="*/ 0 w 9448800"/>
              <a:gd name="connsiteY6" fmla="*/ 154995 h 1003447"/>
              <a:gd name="connsiteX0" fmla="*/ 66307 w 9437748"/>
              <a:gd name="connsiteY0" fmla="*/ 869512 h 1033919"/>
              <a:gd name="connsiteX1" fmla="*/ 3167575 w 9437748"/>
              <a:gd name="connsiteY1" fmla="*/ 33067 h 1033919"/>
              <a:gd name="connsiteX2" fmla="*/ 9437748 w 9437748"/>
              <a:gd name="connsiteY2" fmla="*/ 185467 h 1033919"/>
              <a:gd name="connsiteX3" fmla="*/ 9437748 w 9437748"/>
              <a:gd name="connsiteY3" fmla="*/ 320133 h 1033919"/>
              <a:gd name="connsiteX4" fmla="*/ 3798947 w 9437748"/>
              <a:gd name="connsiteY4" fmla="*/ 161101 h 1033919"/>
              <a:gd name="connsiteX5" fmla="*/ 0 w 9437748"/>
              <a:gd name="connsiteY5" fmla="*/ 1033919 h 1033919"/>
              <a:gd name="connsiteX6" fmla="*/ 66307 w 9437748"/>
              <a:gd name="connsiteY6" fmla="*/ 869512 h 1033919"/>
              <a:gd name="connsiteX0" fmla="*/ 66307 w 9437748"/>
              <a:gd name="connsiteY0" fmla="*/ 939606 h 1104013"/>
              <a:gd name="connsiteX1" fmla="*/ 3167575 w 9437748"/>
              <a:gd name="connsiteY1" fmla="*/ 103161 h 1104013"/>
              <a:gd name="connsiteX2" fmla="*/ 9437748 w 9437748"/>
              <a:gd name="connsiteY2" fmla="*/ 255561 h 1104013"/>
              <a:gd name="connsiteX3" fmla="*/ 9437748 w 9437748"/>
              <a:gd name="connsiteY3" fmla="*/ 390227 h 1104013"/>
              <a:gd name="connsiteX4" fmla="*/ 3798947 w 9437748"/>
              <a:gd name="connsiteY4" fmla="*/ 231195 h 1104013"/>
              <a:gd name="connsiteX5" fmla="*/ 0 w 9437748"/>
              <a:gd name="connsiteY5" fmla="*/ 1104013 h 1104013"/>
              <a:gd name="connsiteX6" fmla="*/ 66307 w 9437748"/>
              <a:gd name="connsiteY6" fmla="*/ 939606 h 1104013"/>
              <a:gd name="connsiteX0" fmla="*/ 66307 w 9437748"/>
              <a:gd name="connsiteY0" fmla="*/ 883806 h 1048213"/>
              <a:gd name="connsiteX1" fmla="*/ 3156524 w 9437748"/>
              <a:gd name="connsiteY1" fmla="*/ 116757 h 1048213"/>
              <a:gd name="connsiteX2" fmla="*/ 9437748 w 9437748"/>
              <a:gd name="connsiteY2" fmla="*/ 199761 h 1048213"/>
              <a:gd name="connsiteX3" fmla="*/ 9437748 w 9437748"/>
              <a:gd name="connsiteY3" fmla="*/ 334427 h 1048213"/>
              <a:gd name="connsiteX4" fmla="*/ 3798947 w 9437748"/>
              <a:gd name="connsiteY4" fmla="*/ 175395 h 1048213"/>
              <a:gd name="connsiteX5" fmla="*/ 0 w 9437748"/>
              <a:gd name="connsiteY5" fmla="*/ 1048213 h 1048213"/>
              <a:gd name="connsiteX6" fmla="*/ 66307 w 9437748"/>
              <a:gd name="connsiteY6" fmla="*/ 883806 h 1048213"/>
              <a:gd name="connsiteX0" fmla="*/ 0 w 9437748"/>
              <a:gd name="connsiteY0" fmla="*/ 841767 h 976433"/>
              <a:gd name="connsiteX1" fmla="*/ 3156524 w 9437748"/>
              <a:gd name="connsiteY1" fmla="*/ 44977 h 976433"/>
              <a:gd name="connsiteX2" fmla="*/ 9437748 w 9437748"/>
              <a:gd name="connsiteY2" fmla="*/ 127981 h 976433"/>
              <a:gd name="connsiteX3" fmla="*/ 9437748 w 9437748"/>
              <a:gd name="connsiteY3" fmla="*/ 262647 h 976433"/>
              <a:gd name="connsiteX4" fmla="*/ 3798947 w 9437748"/>
              <a:gd name="connsiteY4" fmla="*/ 103615 h 976433"/>
              <a:gd name="connsiteX5" fmla="*/ 0 w 9437748"/>
              <a:gd name="connsiteY5" fmla="*/ 976433 h 976433"/>
              <a:gd name="connsiteX6" fmla="*/ 0 w 9437748"/>
              <a:gd name="connsiteY6" fmla="*/ 841767 h 976433"/>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413875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27298 h 961964"/>
              <a:gd name="connsiteX1" fmla="*/ 3156524 w 9437748"/>
              <a:gd name="connsiteY1" fmla="*/ 30508 h 961964"/>
              <a:gd name="connsiteX2" fmla="*/ 9437748 w 9437748"/>
              <a:gd name="connsiteY2" fmla="*/ 182908 h 961964"/>
              <a:gd name="connsiteX3" fmla="*/ 9437748 w 9437748"/>
              <a:gd name="connsiteY3" fmla="*/ 347314 h 961964"/>
              <a:gd name="connsiteX4" fmla="*/ 3798947 w 9437748"/>
              <a:gd name="connsiteY4" fmla="*/ 89146 h 961964"/>
              <a:gd name="connsiteX5" fmla="*/ 0 w 9437748"/>
              <a:gd name="connsiteY5" fmla="*/ 961964 h 961964"/>
              <a:gd name="connsiteX6" fmla="*/ 0 w 9437748"/>
              <a:gd name="connsiteY6" fmla="*/ 827298 h 961964"/>
              <a:gd name="connsiteX0" fmla="*/ 0 w 9437748"/>
              <a:gd name="connsiteY0" fmla="*/ 838571 h 973237"/>
              <a:gd name="connsiteX1" fmla="*/ 3156524 w 9437748"/>
              <a:gd name="connsiteY1" fmla="*/ 41781 h 973237"/>
              <a:gd name="connsiteX2" fmla="*/ 9437748 w 9437748"/>
              <a:gd name="connsiteY2" fmla="*/ 194181 h 973237"/>
              <a:gd name="connsiteX3" fmla="*/ 9437748 w 9437748"/>
              <a:gd name="connsiteY3" fmla="*/ 358587 h 973237"/>
              <a:gd name="connsiteX4" fmla="*/ 3798947 w 9437748"/>
              <a:gd name="connsiteY4" fmla="*/ 100419 h 973237"/>
              <a:gd name="connsiteX5" fmla="*/ 0 w 9437748"/>
              <a:gd name="connsiteY5" fmla="*/ 973237 h 973237"/>
              <a:gd name="connsiteX6" fmla="*/ 0 w 9437748"/>
              <a:gd name="connsiteY6" fmla="*/ 838571 h 973237"/>
              <a:gd name="connsiteX0" fmla="*/ 0 w 9437748"/>
              <a:gd name="connsiteY0" fmla="*/ 890635 h 1025301"/>
              <a:gd name="connsiteX1" fmla="*/ 3156524 w 9437748"/>
              <a:gd name="connsiteY1" fmla="*/ 93845 h 1025301"/>
              <a:gd name="connsiteX2" fmla="*/ 9437748 w 9437748"/>
              <a:gd name="connsiteY2" fmla="*/ 246245 h 1025301"/>
              <a:gd name="connsiteX3" fmla="*/ 9437748 w 9437748"/>
              <a:gd name="connsiteY3" fmla="*/ 410651 h 1025301"/>
              <a:gd name="connsiteX4" fmla="*/ 3798947 w 9437748"/>
              <a:gd name="connsiteY4" fmla="*/ 152483 h 1025301"/>
              <a:gd name="connsiteX5" fmla="*/ 0 w 9437748"/>
              <a:gd name="connsiteY5" fmla="*/ 1025301 h 1025301"/>
              <a:gd name="connsiteX6" fmla="*/ 0 w 9437748"/>
              <a:gd name="connsiteY6" fmla="*/ 890635 h 1025301"/>
              <a:gd name="connsiteX0" fmla="*/ 33154 w 9437748"/>
              <a:gd name="connsiteY0" fmla="*/ 428201 h 946197"/>
              <a:gd name="connsiteX1" fmla="*/ 3156524 w 9437748"/>
              <a:gd name="connsiteY1" fmla="*/ 14741 h 946197"/>
              <a:gd name="connsiteX2" fmla="*/ 9437748 w 9437748"/>
              <a:gd name="connsiteY2" fmla="*/ 167141 h 946197"/>
              <a:gd name="connsiteX3" fmla="*/ 9437748 w 9437748"/>
              <a:gd name="connsiteY3" fmla="*/ 331547 h 946197"/>
              <a:gd name="connsiteX4" fmla="*/ 3798947 w 9437748"/>
              <a:gd name="connsiteY4" fmla="*/ 73379 h 946197"/>
              <a:gd name="connsiteX5" fmla="*/ 0 w 9437748"/>
              <a:gd name="connsiteY5" fmla="*/ 946197 h 946197"/>
              <a:gd name="connsiteX6" fmla="*/ 33154 w 9437748"/>
              <a:gd name="connsiteY6" fmla="*/ 428201 h 946197"/>
              <a:gd name="connsiteX0" fmla="*/ 33154 w 9437748"/>
              <a:gd name="connsiteY0" fmla="*/ 428201 h 655397"/>
              <a:gd name="connsiteX1" fmla="*/ 3156524 w 9437748"/>
              <a:gd name="connsiteY1" fmla="*/ 14741 h 655397"/>
              <a:gd name="connsiteX2" fmla="*/ 9437748 w 9437748"/>
              <a:gd name="connsiteY2" fmla="*/ 167141 h 655397"/>
              <a:gd name="connsiteX3" fmla="*/ 9437748 w 9437748"/>
              <a:gd name="connsiteY3" fmla="*/ 331547 h 655397"/>
              <a:gd name="connsiteX4" fmla="*/ 3798947 w 9437748"/>
              <a:gd name="connsiteY4" fmla="*/ 73379 h 655397"/>
              <a:gd name="connsiteX5" fmla="*/ 0 w 9437748"/>
              <a:gd name="connsiteY5" fmla="*/ 655397 h 655397"/>
              <a:gd name="connsiteX6" fmla="*/ 33154 w 9437748"/>
              <a:gd name="connsiteY6" fmla="*/ 428201 h 65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48" h="655397">
                <a:moveTo>
                  <a:pt x="33154" y="428201"/>
                </a:moveTo>
                <a:cubicBezTo>
                  <a:pt x="583213" y="335259"/>
                  <a:pt x="1589092" y="58251"/>
                  <a:pt x="3156524" y="14741"/>
                </a:cubicBezTo>
                <a:cubicBezTo>
                  <a:pt x="4723956" y="-28769"/>
                  <a:pt x="7860446" y="24631"/>
                  <a:pt x="9437748" y="167141"/>
                </a:cubicBezTo>
                <a:lnTo>
                  <a:pt x="9437748" y="331547"/>
                </a:lnTo>
                <a:cubicBezTo>
                  <a:pt x="8465291" y="267614"/>
                  <a:pt x="5371905" y="-29063"/>
                  <a:pt x="3798947" y="73379"/>
                </a:cubicBezTo>
                <a:cubicBezTo>
                  <a:pt x="2225989" y="175821"/>
                  <a:pt x="700314" y="547922"/>
                  <a:pt x="0" y="655397"/>
                </a:cubicBezTo>
                <a:cubicBezTo>
                  <a:pt x="0" y="610508"/>
                  <a:pt x="33154" y="473090"/>
                  <a:pt x="33154" y="428201"/>
                </a:cubicBezTo>
                <a:close/>
              </a:path>
            </a:pathLst>
          </a:custGeom>
          <a:gradFill>
            <a:gsLst>
              <a:gs pos="0">
                <a:schemeClr val="accent6">
                  <a:lumMod val="40000"/>
                  <a:lumOff val="60000"/>
                </a:schemeClr>
              </a:gs>
              <a:gs pos="65000">
                <a:schemeClr val="accent6">
                  <a:lumMod val="60000"/>
                  <a:lumOff val="40000"/>
                </a:schemeClr>
              </a:gs>
              <a:gs pos="100000">
                <a:schemeClr val="accent6">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3635463"/>
            <a:ext cx="5486400" cy="425054"/>
          </a:xfrm>
        </p:spPr>
        <p:txBody>
          <a:bodyPr anchor="b"/>
          <a:lstStyle>
            <a:lvl1pPr algn="l">
              <a:defRPr sz="2000" b="1">
                <a:solidFill>
                  <a:schemeClr val="bg2">
                    <a:lumMod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34290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4060516"/>
            <a:ext cx="5486400" cy="603647"/>
          </a:xfrm>
        </p:spPr>
        <p:txBody>
          <a:bodyPr/>
          <a:lstStyle>
            <a:lvl1pPr marL="0" indent="0">
              <a:buNone/>
              <a:defRPr sz="1400">
                <a:solidFill>
                  <a:schemeClr val="bg1">
                    <a:lumMod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6859970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1914752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76600" y="742950"/>
            <a:ext cx="7696200" cy="451485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5263237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8418507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4495800" y="16573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22860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29146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35433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521376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Pictur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Rectangle 8"/>
          <p:cNvSpPr/>
          <p:nvPr userDrawn="1"/>
        </p:nvSpPr>
        <p:spPr>
          <a:xfrm>
            <a:off x="-50744" y="4563836"/>
            <a:ext cx="9270944" cy="640005"/>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18543 w 9183857"/>
              <a:gd name="connsiteY3" fmla="*/ 1386740 h 2420882"/>
              <a:gd name="connsiteX4" fmla="*/ 32657 w 9183857"/>
              <a:gd name="connsiteY4" fmla="*/ 2420882 h 2420882"/>
              <a:gd name="connsiteX5" fmla="*/ 0 w 9183857"/>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29428 w 9183857"/>
              <a:gd name="connsiteY3" fmla="*/ 1049283 h 2420882"/>
              <a:gd name="connsiteX4" fmla="*/ 32657 w 9183857"/>
              <a:gd name="connsiteY4" fmla="*/ 2420882 h 2420882"/>
              <a:gd name="connsiteX5" fmla="*/ 0 w 9183857"/>
              <a:gd name="connsiteY5" fmla="*/ 0 h 2420882"/>
              <a:gd name="connsiteX0" fmla="*/ 0 w 9216514"/>
              <a:gd name="connsiteY0" fmla="*/ 0 h 2420882"/>
              <a:gd name="connsiteX1" fmla="*/ 5156143 w 9216514"/>
              <a:gd name="connsiteY1" fmla="*/ 831568 h 2420882"/>
              <a:gd name="connsiteX2" fmla="*/ 9183857 w 9216514"/>
              <a:gd name="connsiteY2" fmla="*/ 685800 h 2420882"/>
              <a:gd name="connsiteX3" fmla="*/ 9216514 w 9216514"/>
              <a:gd name="connsiteY3" fmla="*/ 1081940 h 2420882"/>
              <a:gd name="connsiteX4" fmla="*/ 32657 w 9216514"/>
              <a:gd name="connsiteY4" fmla="*/ 2420882 h 2420882"/>
              <a:gd name="connsiteX5" fmla="*/ 0 w 9216514"/>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1071054 h 2420882"/>
              <a:gd name="connsiteX4" fmla="*/ 32657 w 9183857"/>
              <a:gd name="connsiteY4" fmla="*/ 2420882 h 2420882"/>
              <a:gd name="connsiteX5" fmla="*/ 0 w 9183857"/>
              <a:gd name="connsiteY5" fmla="*/ 0 h 2420882"/>
              <a:gd name="connsiteX0" fmla="*/ 0 w 9183857"/>
              <a:gd name="connsiteY0" fmla="*/ 0 h 1071054"/>
              <a:gd name="connsiteX1" fmla="*/ 5156143 w 9183857"/>
              <a:gd name="connsiteY1" fmla="*/ 831568 h 1071054"/>
              <a:gd name="connsiteX2" fmla="*/ 9183857 w 9183857"/>
              <a:gd name="connsiteY2" fmla="*/ 685800 h 1071054"/>
              <a:gd name="connsiteX3" fmla="*/ 9183857 w 9183857"/>
              <a:gd name="connsiteY3" fmla="*/ 1071054 h 1071054"/>
              <a:gd name="connsiteX4" fmla="*/ 0 w 9183857"/>
              <a:gd name="connsiteY4" fmla="*/ 973082 h 1071054"/>
              <a:gd name="connsiteX5" fmla="*/ 0 w 9183857"/>
              <a:gd name="connsiteY5" fmla="*/ 0 h 1071054"/>
              <a:gd name="connsiteX0" fmla="*/ 10886 w 9194743"/>
              <a:gd name="connsiteY0" fmla="*/ 0 h 1071054"/>
              <a:gd name="connsiteX1" fmla="*/ 5167029 w 9194743"/>
              <a:gd name="connsiteY1" fmla="*/ 831568 h 1071054"/>
              <a:gd name="connsiteX2" fmla="*/ 9194743 w 9194743"/>
              <a:gd name="connsiteY2" fmla="*/ 685800 h 1071054"/>
              <a:gd name="connsiteX3" fmla="*/ 9194743 w 9194743"/>
              <a:gd name="connsiteY3" fmla="*/ 1071054 h 1071054"/>
              <a:gd name="connsiteX4" fmla="*/ 0 w 9194743"/>
              <a:gd name="connsiteY4" fmla="*/ 711825 h 1071054"/>
              <a:gd name="connsiteX5" fmla="*/ 10886 w 9194743"/>
              <a:gd name="connsiteY5" fmla="*/ 0 h 1071054"/>
              <a:gd name="connsiteX0" fmla="*/ 10886 w 9194743"/>
              <a:gd name="connsiteY0" fmla="*/ 0 h 1071054"/>
              <a:gd name="connsiteX1" fmla="*/ 5167029 w 9194743"/>
              <a:gd name="connsiteY1" fmla="*/ 831568 h 1071054"/>
              <a:gd name="connsiteX2" fmla="*/ 9194743 w 9194743"/>
              <a:gd name="connsiteY2" fmla="*/ 685800 h 1071054"/>
              <a:gd name="connsiteX3" fmla="*/ 9194743 w 9194743"/>
              <a:gd name="connsiteY3" fmla="*/ 1071054 h 1071054"/>
              <a:gd name="connsiteX4" fmla="*/ 0 w 9194743"/>
              <a:gd name="connsiteY4" fmla="*/ 1071054 h 1071054"/>
              <a:gd name="connsiteX5" fmla="*/ 10886 w 9194743"/>
              <a:gd name="connsiteY5" fmla="*/ 0 h 1071054"/>
              <a:gd name="connsiteX0" fmla="*/ 21681 w 9194743"/>
              <a:gd name="connsiteY0" fmla="*/ 0 h 853339"/>
              <a:gd name="connsiteX1" fmla="*/ 5167029 w 9194743"/>
              <a:gd name="connsiteY1" fmla="*/ 613853 h 853339"/>
              <a:gd name="connsiteX2" fmla="*/ 9194743 w 9194743"/>
              <a:gd name="connsiteY2" fmla="*/ 468085 h 853339"/>
              <a:gd name="connsiteX3" fmla="*/ 9194743 w 9194743"/>
              <a:gd name="connsiteY3" fmla="*/ 853339 h 853339"/>
              <a:gd name="connsiteX4" fmla="*/ 0 w 9194743"/>
              <a:gd name="connsiteY4" fmla="*/ 853339 h 853339"/>
              <a:gd name="connsiteX5" fmla="*/ 21681 w 9194743"/>
              <a:gd name="connsiteY5" fmla="*/ 0 h 8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4743" h="853339">
                <a:moveTo>
                  <a:pt x="21681" y="0"/>
                </a:moveTo>
                <a:cubicBezTo>
                  <a:pt x="1695652" y="462643"/>
                  <a:pt x="3625500" y="613853"/>
                  <a:pt x="5167029" y="613853"/>
                </a:cubicBezTo>
                <a:cubicBezTo>
                  <a:pt x="6839186" y="537653"/>
                  <a:pt x="8396457" y="451756"/>
                  <a:pt x="9194743" y="468085"/>
                </a:cubicBezTo>
                <a:lnTo>
                  <a:pt x="9194743" y="853339"/>
                </a:lnTo>
                <a:lnTo>
                  <a:pt x="0" y="853339"/>
                </a:lnTo>
                <a:cubicBezTo>
                  <a:pt x="3629" y="496321"/>
                  <a:pt x="18052" y="357018"/>
                  <a:pt x="21681"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p:cNvSpPr/>
          <p:nvPr userDrawn="1"/>
        </p:nvSpPr>
        <p:spPr>
          <a:xfrm flipH="1">
            <a:off x="-108856" y="4593041"/>
            <a:ext cx="9339942" cy="484077"/>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26698"/>
              <a:gd name="connsiteY0" fmla="*/ 696686 h 984667"/>
              <a:gd name="connsiteX1" fmla="*/ 3775230 w 9426698"/>
              <a:gd name="connsiteY1" fmla="*/ 794658 h 984667"/>
              <a:gd name="connsiteX2" fmla="*/ 9426698 w 9426698"/>
              <a:gd name="connsiteY2" fmla="*/ 0 h 984667"/>
              <a:gd name="connsiteX3" fmla="*/ 9415648 w 9426698"/>
              <a:gd name="connsiteY3" fmla="*/ 624524 h 984667"/>
              <a:gd name="connsiteX4" fmla="*/ 3853875 w 9426698"/>
              <a:gd name="connsiteY4" fmla="*/ 933578 h 984667"/>
              <a:gd name="connsiteX5" fmla="*/ 1 w 9426698"/>
              <a:gd name="connsiteY5" fmla="*/ 907553 h 984667"/>
              <a:gd name="connsiteX6" fmla="*/ 0 w 9426698"/>
              <a:gd name="connsiteY6" fmla="*/ 696686 h 984667"/>
              <a:gd name="connsiteX0" fmla="*/ 0 w 9415647"/>
              <a:gd name="connsiteY0" fmla="*/ 319314 h 607295"/>
              <a:gd name="connsiteX1" fmla="*/ 3775230 w 9415647"/>
              <a:gd name="connsiteY1" fmla="*/ 417286 h 607295"/>
              <a:gd name="connsiteX2" fmla="*/ 9415646 w 9415647"/>
              <a:gd name="connsiteY2" fmla="*/ 0 h 607295"/>
              <a:gd name="connsiteX3" fmla="*/ 9415648 w 9415647"/>
              <a:gd name="connsiteY3" fmla="*/ 247152 h 607295"/>
              <a:gd name="connsiteX4" fmla="*/ 3853875 w 9415647"/>
              <a:gd name="connsiteY4" fmla="*/ 556206 h 607295"/>
              <a:gd name="connsiteX5" fmla="*/ 1 w 9415647"/>
              <a:gd name="connsiteY5" fmla="*/ 530181 h 607295"/>
              <a:gd name="connsiteX6" fmla="*/ 0 w 9415647"/>
              <a:gd name="connsiteY6" fmla="*/ 319314 h 607295"/>
              <a:gd name="connsiteX0" fmla="*/ 0 w 9437750"/>
              <a:gd name="connsiteY0" fmla="*/ 319314 h 616408"/>
              <a:gd name="connsiteX1" fmla="*/ 3775230 w 9437750"/>
              <a:gd name="connsiteY1" fmla="*/ 417286 h 616408"/>
              <a:gd name="connsiteX2" fmla="*/ 9415646 w 9437750"/>
              <a:gd name="connsiteY2" fmla="*/ 0 h 616408"/>
              <a:gd name="connsiteX3" fmla="*/ 9437750 w 9437750"/>
              <a:gd name="connsiteY3" fmla="*/ 276181 h 616408"/>
              <a:gd name="connsiteX4" fmla="*/ 3853875 w 9437750"/>
              <a:gd name="connsiteY4" fmla="*/ 556206 h 616408"/>
              <a:gd name="connsiteX5" fmla="*/ 1 w 9437750"/>
              <a:gd name="connsiteY5" fmla="*/ 530181 h 616408"/>
              <a:gd name="connsiteX6" fmla="*/ 0 w 9437750"/>
              <a:gd name="connsiteY6" fmla="*/ 319314 h 616408"/>
              <a:gd name="connsiteX0" fmla="*/ 0 w 9437750"/>
              <a:gd name="connsiteY0" fmla="*/ 304799 h 601895"/>
              <a:gd name="connsiteX1" fmla="*/ 3775230 w 9437750"/>
              <a:gd name="connsiteY1" fmla="*/ 402771 h 601895"/>
              <a:gd name="connsiteX2" fmla="*/ 9415646 w 9437750"/>
              <a:gd name="connsiteY2" fmla="*/ 0 h 601895"/>
              <a:gd name="connsiteX3" fmla="*/ 9437750 w 9437750"/>
              <a:gd name="connsiteY3" fmla="*/ 261666 h 601895"/>
              <a:gd name="connsiteX4" fmla="*/ 3853875 w 9437750"/>
              <a:gd name="connsiteY4" fmla="*/ 541691 h 601895"/>
              <a:gd name="connsiteX5" fmla="*/ 1 w 9437750"/>
              <a:gd name="connsiteY5" fmla="*/ 515666 h 601895"/>
              <a:gd name="connsiteX6" fmla="*/ 0 w 9437750"/>
              <a:gd name="connsiteY6" fmla="*/ 304799 h 601895"/>
              <a:gd name="connsiteX0" fmla="*/ 0 w 9470902"/>
              <a:gd name="connsiteY0" fmla="*/ 304799 h 601894"/>
              <a:gd name="connsiteX1" fmla="*/ 3775230 w 9470902"/>
              <a:gd name="connsiteY1" fmla="*/ 402771 h 601894"/>
              <a:gd name="connsiteX2" fmla="*/ 9470902 w 9470902"/>
              <a:gd name="connsiteY2" fmla="*/ 0 h 601894"/>
              <a:gd name="connsiteX3" fmla="*/ 9437750 w 9470902"/>
              <a:gd name="connsiteY3" fmla="*/ 261666 h 601894"/>
              <a:gd name="connsiteX4" fmla="*/ 3853875 w 9470902"/>
              <a:gd name="connsiteY4" fmla="*/ 541691 h 601894"/>
              <a:gd name="connsiteX5" fmla="*/ 1 w 9470902"/>
              <a:gd name="connsiteY5" fmla="*/ 515666 h 601894"/>
              <a:gd name="connsiteX6" fmla="*/ 0 w 9470902"/>
              <a:gd name="connsiteY6" fmla="*/ 304799 h 601894"/>
              <a:gd name="connsiteX0" fmla="*/ 0 w 9470902"/>
              <a:gd name="connsiteY0" fmla="*/ 304799 h 601894"/>
              <a:gd name="connsiteX1" fmla="*/ 3775230 w 9470902"/>
              <a:gd name="connsiteY1" fmla="*/ 402771 h 601894"/>
              <a:gd name="connsiteX2" fmla="*/ 9470902 w 9470902"/>
              <a:gd name="connsiteY2" fmla="*/ 0 h 601894"/>
              <a:gd name="connsiteX3" fmla="*/ 9437750 w 9470902"/>
              <a:gd name="connsiteY3" fmla="*/ 261666 h 601894"/>
              <a:gd name="connsiteX4" fmla="*/ 3853875 w 9470902"/>
              <a:gd name="connsiteY4" fmla="*/ 541691 h 601894"/>
              <a:gd name="connsiteX5" fmla="*/ 1 w 9470902"/>
              <a:gd name="connsiteY5" fmla="*/ 515666 h 601894"/>
              <a:gd name="connsiteX6" fmla="*/ 0 w 9470902"/>
              <a:gd name="connsiteY6" fmla="*/ 304799 h 601894"/>
              <a:gd name="connsiteX0" fmla="*/ 0 w 9481954"/>
              <a:gd name="connsiteY0" fmla="*/ 348342 h 645437"/>
              <a:gd name="connsiteX1" fmla="*/ 3775230 w 9481954"/>
              <a:gd name="connsiteY1" fmla="*/ 446314 h 645437"/>
              <a:gd name="connsiteX2" fmla="*/ 9481954 w 9481954"/>
              <a:gd name="connsiteY2" fmla="*/ 0 h 645437"/>
              <a:gd name="connsiteX3" fmla="*/ 9437750 w 9481954"/>
              <a:gd name="connsiteY3" fmla="*/ 305209 h 645437"/>
              <a:gd name="connsiteX4" fmla="*/ 3853875 w 9481954"/>
              <a:gd name="connsiteY4" fmla="*/ 585234 h 645437"/>
              <a:gd name="connsiteX5" fmla="*/ 1 w 9481954"/>
              <a:gd name="connsiteY5" fmla="*/ 559209 h 645437"/>
              <a:gd name="connsiteX6" fmla="*/ 0 w 9481954"/>
              <a:gd name="connsiteY6" fmla="*/ 348342 h 64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954" h="645437">
                <a:moveTo>
                  <a:pt x="0" y="348342"/>
                </a:moveTo>
                <a:cubicBezTo>
                  <a:pt x="594264" y="393026"/>
                  <a:pt x="2194904" y="504371"/>
                  <a:pt x="3775230" y="446314"/>
                </a:cubicBezTo>
                <a:cubicBezTo>
                  <a:pt x="5355556" y="388257"/>
                  <a:pt x="7285012" y="609599"/>
                  <a:pt x="9481954" y="0"/>
                </a:cubicBezTo>
                <a:cubicBezTo>
                  <a:pt x="9481954" y="63032"/>
                  <a:pt x="9437750" y="242177"/>
                  <a:pt x="9437750" y="305209"/>
                </a:cubicBezTo>
                <a:cubicBezTo>
                  <a:pt x="7990090" y="742019"/>
                  <a:pt x="5890985" y="661434"/>
                  <a:pt x="3853875" y="585234"/>
                </a:cubicBezTo>
                <a:cubicBezTo>
                  <a:pt x="1816765" y="509034"/>
                  <a:pt x="1284626" y="567884"/>
                  <a:pt x="1" y="559209"/>
                </a:cubicBezTo>
                <a:cubicBezTo>
                  <a:pt x="1" y="459892"/>
                  <a:pt x="0" y="447659"/>
                  <a:pt x="0" y="348342"/>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Rectangle 10"/>
          <p:cNvSpPr/>
          <p:nvPr userDrawn="1"/>
        </p:nvSpPr>
        <p:spPr>
          <a:xfrm flipV="1">
            <a:off x="-76200" y="4481461"/>
            <a:ext cx="9296400" cy="539744"/>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1003447"/>
              <a:gd name="connsiteX1" fmla="*/ 3178627 w 9448800"/>
              <a:gd name="connsiteY1" fmla="*/ 2595 h 1003447"/>
              <a:gd name="connsiteX2" fmla="*/ 9448800 w 9448800"/>
              <a:gd name="connsiteY2" fmla="*/ 154995 h 1003447"/>
              <a:gd name="connsiteX3" fmla="*/ 9448800 w 9448800"/>
              <a:gd name="connsiteY3" fmla="*/ 289661 h 1003447"/>
              <a:gd name="connsiteX4" fmla="*/ 3809999 w 9448800"/>
              <a:gd name="connsiteY4" fmla="*/ 130629 h 1003447"/>
              <a:gd name="connsiteX5" fmla="*/ 11052 w 9448800"/>
              <a:gd name="connsiteY5" fmla="*/ 1003447 h 1003447"/>
              <a:gd name="connsiteX6" fmla="*/ 0 w 9448800"/>
              <a:gd name="connsiteY6" fmla="*/ 154995 h 1003447"/>
              <a:gd name="connsiteX0" fmla="*/ 66307 w 9437748"/>
              <a:gd name="connsiteY0" fmla="*/ 869512 h 1033919"/>
              <a:gd name="connsiteX1" fmla="*/ 3167575 w 9437748"/>
              <a:gd name="connsiteY1" fmla="*/ 33067 h 1033919"/>
              <a:gd name="connsiteX2" fmla="*/ 9437748 w 9437748"/>
              <a:gd name="connsiteY2" fmla="*/ 185467 h 1033919"/>
              <a:gd name="connsiteX3" fmla="*/ 9437748 w 9437748"/>
              <a:gd name="connsiteY3" fmla="*/ 320133 h 1033919"/>
              <a:gd name="connsiteX4" fmla="*/ 3798947 w 9437748"/>
              <a:gd name="connsiteY4" fmla="*/ 161101 h 1033919"/>
              <a:gd name="connsiteX5" fmla="*/ 0 w 9437748"/>
              <a:gd name="connsiteY5" fmla="*/ 1033919 h 1033919"/>
              <a:gd name="connsiteX6" fmla="*/ 66307 w 9437748"/>
              <a:gd name="connsiteY6" fmla="*/ 869512 h 1033919"/>
              <a:gd name="connsiteX0" fmla="*/ 66307 w 9437748"/>
              <a:gd name="connsiteY0" fmla="*/ 939606 h 1104013"/>
              <a:gd name="connsiteX1" fmla="*/ 3167575 w 9437748"/>
              <a:gd name="connsiteY1" fmla="*/ 103161 h 1104013"/>
              <a:gd name="connsiteX2" fmla="*/ 9437748 w 9437748"/>
              <a:gd name="connsiteY2" fmla="*/ 255561 h 1104013"/>
              <a:gd name="connsiteX3" fmla="*/ 9437748 w 9437748"/>
              <a:gd name="connsiteY3" fmla="*/ 390227 h 1104013"/>
              <a:gd name="connsiteX4" fmla="*/ 3798947 w 9437748"/>
              <a:gd name="connsiteY4" fmla="*/ 231195 h 1104013"/>
              <a:gd name="connsiteX5" fmla="*/ 0 w 9437748"/>
              <a:gd name="connsiteY5" fmla="*/ 1104013 h 1104013"/>
              <a:gd name="connsiteX6" fmla="*/ 66307 w 9437748"/>
              <a:gd name="connsiteY6" fmla="*/ 939606 h 1104013"/>
              <a:gd name="connsiteX0" fmla="*/ 66307 w 9437748"/>
              <a:gd name="connsiteY0" fmla="*/ 883806 h 1048213"/>
              <a:gd name="connsiteX1" fmla="*/ 3156524 w 9437748"/>
              <a:gd name="connsiteY1" fmla="*/ 116757 h 1048213"/>
              <a:gd name="connsiteX2" fmla="*/ 9437748 w 9437748"/>
              <a:gd name="connsiteY2" fmla="*/ 199761 h 1048213"/>
              <a:gd name="connsiteX3" fmla="*/ 9437748 w 9437748"/>
              <a:gd name="connsiteY3" fmla="*/ 334427 h 1048213"/>
              <a:gd name="connsiteX4" fmla="*/ 3798947 w 9437748"/>
              <a:gd name="connsiteY4" fmla="*/ 175395 h 1048213"/>
              <a:gd name="connsiteX5" fmla="*/ 0 w 9437748"/>
              <a:gd name="connsiteY5" fmla="*/ 1048213 h 1048213"/>
              <a:gd name="connsiteX6" fmla="*/ 66307 w 9437748"/>
              <a:gd name="connsiteY6" fmla="*/ 883806 h 1048213"/>
              <a:gd name="connsiteX0" fmla="*/ 0 w 9437748"/>
              <a:gd name="connsiteY0" fmla="*/ 841767 h 976433"/>
              <a:gd name="connsiteX1" fmla="*/ 3156524 w 9437748"/>
              <a:gd name="connsiteY1" fmla="*/ 44977 h 976433"/>
              <a:gd name="connsiteX2" fmla="*/ 9437748 w 9437748"/>
              <a:gd name="connsiteY2" fmla="*/ 127981 h 976433"/>
              <a:gd name="connsiteX3" fmla="*/ 9437748 w 9437748"/>
              <a:gd name="connsiteY3" fmla="*/ 262647 h 976433"/>
              <a:gd name="connsiteX4" fmla="*/ 3798947 w 9437748"/>
              <a:gd name="connsiteY4" fmla="*/ 103615 h 976433"/>
              <a:gd name="connsiteX5" fmla="*/ 0 w 9437748"/>
              <a:gd name="connsiteY5" fmla="*/ 976433 h 976433"/>
              <a:gd name="connsiteX6" fmla="*/ 0 w 9437748"/>
              <a:gd name="connsiteY6" fmla="*/ 841767 h 976433"/>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413875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27298 h 961964"/>
              <a:gd name="connsiteX1" fmla="*/ 3156524 w 9437748"/>
              <a:gd name="connsiteY1" fmla="*/ 30508 h 961964"/>
              <a:gd name="connsiteX2" fmla="*/ 9437748 w 9437748"/>
              <a:gd name="connsiteY2" fmla="*/ 182908 h 961964"/>
              <a:gd name="connsiteX3" fmla="*/ 9437748 w 9437748"/>
              <a:gd name="connsiteY3" fmla="*/ 347314 h 961964"/>
              <a:gd name="connsiteX4" fmla="*/ 3798947 w 9437748"/>
              <a:gd name="connsiteY4" fmla="*/ 89146 h 961964"/>
              <a:gd name="connsiteX5" fmla="*/ 0 w 9437748"/>
              <a:gd name="connsiteY5" fmla="*/ 961964 h 961964"/>
              <a:gd name="connsiteX6" fmla="*/ 0 w 9437748"/>
              <a:gd name="connsiteY6" fmla="*/ 827298 h 961964"/>
              <a:gd name="connsiteX0" fmla="*/ 0 w 9437748"/>
              <a:gd name="connsiteY0" fmla="*/ 838571 h 973237"/>
              <a:gd name="connsiteX1" fmla="*/ 3156524 w 9437748"/>
              <a:gd name="connsiteY1" fmla="*/ 41781 h 973237"/>
              <a:gd name="connsiteX2" fmla="*/ 9437748 w 9437748"/>
              <a:gd name="connsiteY2" fmla="*/ 194181 h 973237"/>
              <a:gd name="connsiteX3" fmla="*/ 9437748 w 9437748"/>
              <a:gd name="connsiteY3" fmla="*/ 358587 h 973237"/>
              <a:gd name="connsiteX4" fmla="*/ 3798947 w 9437748"/>
              <a:gd name="connsiteY4" fmla="*/ 100419 h 973237"/>
              <a:gd name="connsiteX5" fmla="*/ 0 w 9437748"/>
              <a:gd name="connsiteY5" fmla="*/ 973237 h 973237"/>
              <a:gd name="connsiteX6" fmla="*/ 0 w 9437748"/>
              <a:gd name="connsiteY6" fmla="*/ 838571 h 973237"/>
              <a:gd name="connsiteX0" fmla="*/ 0 w 9437748"/>
              <a:gd name="connsiteY0" fmla="*/ 890635 h 1025301"/>
              <a:gd name="connsiteX1" fmla="*/ 3156524 w 9437748"/>
              <a:gd name="connsiteY1" fmla="*/ 93845 h 1025301"/>
              <a:gd name="connsiteX2" fmla="*/ 9437748 w 9437748"/>
              <a:gd name="connsiteY2" fmla="*/ 246245 h 1025301"/>
              <a:gd name="connsiteX3" fmla="*/ 9437748 w 9437748"/>
              <a:gd name="connsiteY3" fmla="*/ 410651 h 1025301"/>
              <a:gd name="connsiteX4" fmla="*/ 3798947 w 9437748"/>
              <a:gd name="connsiteY4" fmla="*/ 152483 h 1025301"/>
              <a:gd name="connsiteX5" fmla="*/ 0 w 9437748"/>
              <a:gd name="connsiteY5" fmla="*/ 1025301 h 1025301"/>
              <a:gd name="connsiteX6" fmla="*/ 0 w 9437748"/>
              <a:gd name="connsiteY6" fmla="*/ 890635 h 1025301"/>
              <a:gd name="connsiteX0" fmla="*/ 33154 w 9437748"/>
              <a:gd name="connsiteY0" fmla="*/ 428201 h 946197"/>
              <a:gd name="connsiteX1" fmla="*/ 3156524 w 9437748"/>
              <a:gd name="connsiteY1" fmla="*/ 14741 h 946197"/>
              <a:gd name="connsiteX2" fmla="*/ 9437748 w 9437748"/>
              <a:gd name="connsiteY2" fmla="*/ 167141 h 946197"/>
              <a:gd name="connsiteX3" fmla="*/ 9437748 w 9437748"/>
              <a:gd name="connsiteY3" fmla="*/ 331547 h 946197"/>
              <a:gd name="connsiteX4" fmla="*/ 3798947 w 9437748"/>
              <a:gd name="connsiteY4" fmla="*/ 73379 h 946197"/>
              <a:gd name="connsiteX5" fmla="*/ 0 w 9437748"/>
              <a:gd name="connsiteY5" fmla="*/ 946197 h 946197"/>
              <a:gd name="connsiteX6" fmla="*/ 33154 w 9437748"/>
              <a:gd name="connsiteY6" fmla="*/ 428201 h 946197"/>
              <a:gd name="connsiteX0" fmla="*/ 33154 w 9437748"/>
              <a:gd name="connsiteY0" fmla="*/ 428201 h 655397"/>
              <a:gd name="connsiteX1" fmla="*/ 3156524 w 9437748"/>
              <a:gd name="connsiteY1" fmla="*/ 14741 h 655397"/>
              <a:gd name="connsiteX2" fmla="*/ 9437748 w 9437748"/>
              <a:gd name="connsiteY2" fmla="*/ 167141 h 655397"/>
              <a:gd name="connsiteX3" fmla="*/ 9437748 w 9437748"/>
              <a:gd name="connsiteY3" fmla="*/ 331547 h 655397"/>
              <a:gd name="connsiteX4" fmla="*/ 3798947 w 9437748"/>
              <a:gd name="connsiteY4" fmla="*/ 73379 h 655397"/>
              <a:gd name="connsiteX5" fmla="*/ 0 w 9437748"/>
              <a:gd name="connsiteY5" fmla="*/ 655397 h 655397"/>
              <a:gd name="connsiteX6" fmla="*/ 33154 w 9437748"/>
              <a:gd name="connsiteY6" fmla="*/ 428201 h 65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48" h="655397">
                <a:moveTo>
                  <a:pt x="33154" y="428201"/>
                </a:moveTo>
                <a:cubicBezTo>
                  <a:pt x="583213" y="335259"/>
                  <a:pt x="1589092" y="58251"/>
                  <a:pt x="3156524" y="14741"/>
                </a:cubicBezTo>
                <a:cubicBezTo>
                  <a:pt x="4723956" y="-28769"/>
                  <a:pt x="7860446" y="24631"/>
                  <a:pt x="9437748" y="167141"/>
                </a:cubicBezTo>
                <a:lnTo>
                  <a:pt x="9437748" y="331547"/>
                </a:lnTo>
                <a:cubicBezTo>
                  <a:pt x="8465291" y="267614"/>
                  <a:pt x="5371905" y="-29063"/>
                  <a:pt x="3798947" y="73379"/>
                </a:cubicBezTo>
                <a:cubicBezTo>
                  <a:pt x="2225989" y="175821"/>
                  <a:pt x="700314" y="547922"/>
                  <a:pt x="0" y="655397"/>
                </a:cubicBezTo>
                <a:cubicBezTo>
                  <a:pt x="0" y="610508"/>
                  <a:pt x="33154" y="473090"/>
                  <a:pt x="33154" y="428201"/>
                </a:cubicBezTo>
                <a:close/>
              </a:path>
            </a:pathLst>
          </a:custGeom>
          <a:gradFill>
            <a:gsLst>
              <a:gs pos="0">
                <a:schemeClr val="accent6">
                  <a:lumMod val="40000"/>
                  <a:lumOff val="60000"/>
                </a:schemeClr>
              </a:gs>
              <a:gs pos="65000">
                <a:schemeClr val="accent6">
                  <a:lumMod val="60000"/>
                  <a:lumOff val="40000"/>
                </a:schemeClr>
              </a:gs>
              <a:gs pos="100000">
                <a:schemeClr val="accent6">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914400" y="228600"/>
            <a:ext cx="3276600" cy="2343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191000" y="228600"/>
            <a:ext cx="4648200" cy="2343986"/>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2571750"/>
            <a:ext cx="3276600"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2571750"/>
            <a:ext cx="4648200" cy="2286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a:xfrm>
            <a:off x="838198" y="63103"/>
            <a:ext cx="6553202" cy="39409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5351731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ree Pictur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8"/>
          <p:cNvSpPr/>
          <p:nvPr userDrawn="1"/>
        </p:nvSpPr>
        <p:spPr>
          <a:xfrm>
            <a:off x="-50744" y="4563836"/>
            <a:ext cx="9270944" cy="640005"/>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18543 w 9183857"/>
              <a:gd name="connsiteY3" fmla="*/ 1386740 h 2420882"/>
              <a:gd name="connsiteX4" fmla="*/ 32657 w 9183857"/>
              <a:gd name="connsiteY4" fmla="*/ 2420882 h 2420882"/>
              <a:gd name="connsiteX5" fmla="*/ 0 w 9183857"/>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29428 w 9183857"/>
              <a:gd name="connsiteY3" fmla="*/ 1049283 h 2420882"/>
              <a:gd name="connsiteX4" fmla="*/ 32657 w 9183857"/>
              <a:gd name="connsiteY4" fmla="*/ 2420882 h 2420882"/>
              <a:gd name="connsiteX5" fmla="*/ 0 w 9183857"/>
              <a:gd name="connsiteY5" fmla="*/ 0 h 2420882"/>
              <a:gd name="connsiteX0" fmla="*/ 0 w 9216514"/>
              <a:gd name="connsiteY0" fmla="*/ 0 h 2420882"/>
              <a:gd name="connsiteX1" fmla="*/ 5156143 w 9216514"/>
              <a:gd name="connsiteY1" fmla="*/ 831568 h 2420882"/>
              <a:gd name="connsiteX2" fmla="*/ 9183857 w 9216514"/>
              <a:gd name="connsiteY2" fmla="*/ 685800 h 2420882"/>
              <a:gd name="connsiteX3" fmla="*/ 9216514 w 9216514"/>
              <a:gd name="connsiteY3" fmla="*/ 1081940 h 2420882"/>
              <a:gd name="connsiteX4" fmla="*/ 32657 w 9216514"/>
              <a:gd name="connsiteY4" fmla="*/ 2420882 h 2420882"/>
              <a:gd name="connsiteX5" fmla="*/ 0 w 9216514"/>
              <a:gd name="connsiteY5" fmla="*/ 0 h 24208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1071054 h 2420882"/>
              <a:gd name="connsiteX4" fmla="*/ 32657 w 9183857"/>
              <a:gd name="connsiteY4" fmla="*/ 2420882 h 2420882"/>
              <a:gd name="connsiteX5" fmla="*/ 0 w 9183857"/>
              <a:gd name="connsiteY5" fmla="*/ 0 h 2420882"/>
              <a:gd name="connsiteX0" fmla="*/ 0 w 9183857"/>
              <a:gd name="connsiteY0" fmla="*/ 0 h 1071054"/>
              <a:gd name="connsiteX1" fmla="*/ 5156143 w 9183857"/>
              <a:gd name="connsiteY1" fmla="*/ 831568 h 1071054"/>
              <a:gd name="connsiteX2" fmla="*/ 9183857 w 9183857"/>
              <a:gd name="connsiteY2" fmla="*/ 685800 h 1071054"/>
              <a:gd name="connsiteX3" fmla="*/ 9183857 w 9183857"/>
              <a:gd name="connsiteY3" fmla="*/ 1071054 h 1071054"/>
              <a:gd name="connsiteX4" fmla="*/ 0 w 9183857"/>
              <a:gd name="connsiteY4" fmla="*/ 973082 h 1071054"/>
              <a:gd name="connsiteX5" fmla="*/ 0 w 9183857"/>
              <a:gd name="connsiteY5" fmla="*/ 0 h 1071054"/>
              <a:gd name="connsiteX0" fmla="*/ 10886 w 9194743"/>
              <a:gd name="connsiteY0" fmla="*/ 0 h 1071054"/>
              <a:gd name="connsiteX1" fmla="*/ 5167029 w 9194743"/>
              <a:gd name="connsiteY1" fmla="*/ 831568 h 1071054"/>
              <a:gd name="connsiteX2" fmla="*/ 9194743 w 9194743"/>
              <a:gd name="connsiteY2" fmla="*/ 685800 h 1071054"/>
              <a:gd name="connsiteX3" fmla="*/ 9194743 w 9194743"/>
              <a:gd name="connsiteY3" fmla="*/ 1071054 h 1071054"/>
              <a:gd name="connsiteX4" fmla="*/ 0 w 9194743"/>
              <a:gd name="connsiteY4" fmla="*/ 711825 h 1071054"/>
              <a:gd name="connsiteX5" fmla="*/ 10886 w 9194743"/>
              <a:gd name="connsiteY5" fmla="*/ 0 h 1071054"/>
              <a:gd name="connsiteX0" fmla="*/ 10886 w 9194743"/>
              <a:gd name="connsiteY0" fmla="*/ 0 h 1071054"/>
              <a:gd name="connsiteX1" fmla="*/ 5167029 w 9194743"/>
              <a:gd name="connsiteY1" fmla="*/ 831568 h 1071054"/>
              <a:gd name="connsiteX2" fmla="*/ 9194743 w 9194743"/>
              <a:gd name="connsiteY2" fmla="*/ 685800 h 1071054"/>
              <a:gd name="connsiteX3" fmla="*/ 9194743 w 9194743"/>
              <a:gd name="connsiteY3" fmla="*/ 1071054 h 1071054"/>
              <a:gd name="connsiteX4" fmla="*/ 0 w 9194743"/>
              <a:gd name="connsiteY4" fmla="*/ 1071054 h 1071054"/>
              <a:gd name="connsiteX5" fmla="*/ 10886 w 9194743"/>
              <a:gd name="connsiteY5" fmla="*/ 0 h 1071054"/>
              <a:gd name="connsiteX0" fmla="*/ 21681 w 9194743"/>
              <a:gd name="connsiteY0" fmla="*/ 0 h 853339"/>
              <a:gd name="connsiteX1" fmla="*/ 5167029 w 9194743"/>
              <a:gd name="connsiteY1" fmla="*/ 613853 h 853339"/>
              <a:gd name="connsiteX2" fmla="*/ 9194743 w 9194743"/>
              <a:gd name="connsiteY2" fmla="*/ 468085 h 853339"/>
              <a:gd name="connsiteX3" fmla="*/ 9194743 w 9194743"/>
              <a:gd name="connsiteY3" fmla="*/ 853339 h 853339"/>
              <a:gd name="connsiteX4" fmla="*/ 0 w 9194743"/>
              <a:gd name="connsiteY4" fmla="*/ 853339 h 853339"/>
              <a:gd name="connsiteX5" fmla="*/ 21681 w 9194743"/>
              <a:gd name="connsiteY5" fmla="*/ 0 h 8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4743" h="853339">
                <a:moveTo>
                  <a:pt x="21681" y="0"/>
                </a:moveTo>
                <a:cubicBezTo>
                  <a:pt x="1695652" y="462643"/>
                  <a:pt x="3625500" y="613853"/>
                  <a:pt x="5167029" y="613853"/>
                </a:cubicBezTo>
                <a:cubicBezTo>
                  <a:pt x="6839186" y="537653"/>
                  <a:pt x="8396457" y="451756"/>
                  <a:pt x="9194743" y="468085"/>
                </a:cubicBezTo>
                <a:lnTo>
                  <a:pt x="9194743" y="853339"/>
                </a:lnTo>
                <a:lnTo>
                  <a:pt x="0" y="853339"/>
                </a:lnTo>
                <a:cubicBezTo>
                  <a:pt x="3629" y="496321"/>
                  <a:pt x="18052" y="357018"/>
                  <a:pt x="21681"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p:cNvSpPr/>
          <p:nvPr userDrawn="1"/>
        </p:nvSpPr>
        <p:spPr>
          <a:xfrm flipH="1">
            <a:off x="-108856" y="4593041"/>
            <a:ext cx="9339942" cy="484077"/>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26698"/>
              <a:gd name="connsiteY0" fmla="*/ 696686 h 984667"/>
              <a:gd name="connsiteX1" fmla="*/ 3775230 w 9426698"/>
              <a:gd name="connsiteY1" fmla="*/ 794658 h 984667"/>
              <a:gd name="connsiteX2" fmla="*/ 9426698 w 9426698"/>
              <a:gd name="connsiteY2" fmla="*/ 0 h 984667"/>
              <a:gd name="connsiteX3" fmla="*/ 9415648 w 9426698"/>
              <a:gd name="connsiteY3" fmla="*/ 624524 h 984667"/>
              <a:gd name="connsiteX4" fmla="*/ 3853875 w 9426698"/>
              <a:gd name="connsiteY4" fmla="*/ 933578 h 984667"/>
              <a:gd name="connsiteX5" fmla="*/ 1 w 9426698"/>
              <a:gd name="connsiteY5" fmla="*/ 907553 h 984667"/>
              <a:gd name="connsiteX6" fmla="*/ 0 w 9426698"/>
              <a:gd name="connsiteY6" fmla="*/ 696686 h 984667"/>
              <a:gd name="connsiteX0" fmla="*/ 0 w 9415647"/>
              <a:gd name="connsiteY0" fmla="*/ 319314 h 607295"/>
              <a:gd name="connsiteX1" fmla="*/ 3775230 w 9415647"/>
              <a:gd name="connsiteY1" fmla="*/ 417286 h 607295"/>
              <a:gd name="connsiteX2" fmla="*/ 9415646 w 9415647"/>
              <a:gd name="connsiteY2" fmla="*/ 0 h 607295"/>
              <a:gd name="connsiteX3" fmla="*/ 9415648 w 9415647"/>
              <a:gd name="connsiteY3" fmla="*/ 247152 h 607295"/>
              <a:gd name="connsiteX4" fmla="*/ 3853875 w 9415647"/>
              <a:gd name="connsiteY4" fmla="*/ 556206 h 607295"/>
              <a:gd name="connsiteX5" fmla="*/ 1 w 9415647"/>
              <a:gd name="connsiteY5" fmla="*/ 530181 h 607295"/>
              <a:gd name="connsiteX6" fmla="*/ 0 w 9415647"/>
              <a:gd name="connsiteY6" fmla="*/ 319314 h 607295"/>
              <a:gd name="connsiteX0" fmla="*/ 0 w 9437750"/>
              <a:gd name="connsiteY0" fmla="*/ 319314 h 616408"/>
              <a:gd name="connsiteX1" fmla="*/ 3775230 w 9437750"/>
              <a:gd name="connsiteY1" fmla="*/ 417286 h 616408"/>
              <a:gd name="connsiteX2" fmla="*/ 9415646 w 9437750"/>
              <a:gd name="connsiteY2" fmla="*/ 0 h 616408"/>
              <a:gd name="connsiteX3" fmla="*/ 9437750 w 9437750"/>
              <a:gd name="connsiteY3" fmla="*/ 276181 h 616408"/>
              <a:gd name="connsiteX4" fmla="*/ 3853875 w 9437750"/>
              <a:gd name="connsiteY4" fmla="*/ 556206 h 616408"/>
              <a:gd name="connsiteX5" fmla="*/ 1 w 9437750"/>
              <a:gd name="connsiteY5" fmla="*/ 530181 h 616408"/>
              <a:gd name="connsiteX6" fmla="*/ 0 w 9437750"/>
              <a:gd name="connsiteY6" fmla="*/ 319314 h 616408"/>
              <a:gd name="connsiteX0" fmla="*/ 0 w 9437750"/>
              <a:gd name="connsiteY0" fmla="*/ 304799 h 601895"/>
              <a:gd name="connsiteX1" fmla="*/ 3775230 w 9437750"/>
              <a:gd name="connsiteY1" fmla="*/ 402771 h 601895"/>
              <a:gd name="connsiteX2" fmla="*/ 9415646 w 9437750"/>
              <a:gd name="connsiteY2" fmla="*/ 0 h 601895"/>
              <a:gd name="connsiteX3" fmla="*/ 9437750 w 9437750"/>
              <a:gd name="connsiteY3" fmla="*/ 261666 h 601895"/>
              <a:gd name="connsiteX4" fmla="*/ 3853875 w 9437750"/>
              <a:gd name="connsiteY4" fmla="*/ 541691 h 601895"/>
              <a:gd name="connsiteX5" fmla="*/ 1 w 9437750"/>
              <a:gd name="connsiteY5" fmla="*/ 515666 h 601895"/>
              <a:gd name="connsiteX6" fmla="*/ 0 w 9437750"/>
              <a:gd name="connsiteY6" fmla="*/ 304799 h 601895"/>
              <a:gd name="connsiteX0" fmla="*/ 0 w 9470902"/>
              <a:gd name="connsiteY0" fmla="*/ 304799 h 601894"/>
              <a:gd name="connsiteX1" fmla="*/ 3775230 w 9470902"/>
              <a:gd name="connsiteY1" fmla="*/ 402771 h 601894"/>
              <a:gd name="connsiteX2" fmla="*/ 9470902 w 9470902"/>
              <a:gd name="connsiteY2" fmla="*/ 0 h 601894"/>
              <a:gd name="connsiteX3" fmla="*/ 9437750 w 9470902"/>
              <a:gd name="connsiteY3" fmla="*/ 261666 h 601894"/>
              <a:gd name="connsiteX4" fmla="*/ 3853875 w 9470902"/>
              <a:gd name="connsiteY4" fmla="*/ 541691 h 601894"/>
              <a:gd name="connsiteX5" fmla="*/ 1 w 9470902"/>
              <a:gd name="connsiteY5" fmla="*/ 515666 h 601894"/>
              <a:gd name="connsiteX6" fmla="*/ 0 w 9470902"/>
              <a:gd name="connsiteY6" fmla="*/ 304799 h 601894"/>
              <a:gd name="connsiteX0" fmla="*/ 0 w 9470902"/>
              <a:gd name="connsiteY0" fmla="*/ 304799 h 601894"/>
              <a:gd name="connsiteX1" fmla="*/ 3775230 w 9470902"/>
              <a:gd name="connsiteY1" fmla="*/ 402771 h 601894"/>
              <a:gd name="connsiteX2" fmla="*/ 9470902 w 9470902"/>
              <a:gd name="connsiteY2" fmla="*/ 0 h 601894"/>
              <a:gd name="connsiteX3" fmla="*/ 9437750 w 9470902"/>
              <a:gd name="connsiteY3" fmla="*/ 261666 h 601894"/>
              <a:gd name="connsiteX4" fmla="*/ 3853875 w 9470902"/>
              <a:gd name="connsiteY4" fmla="*/ 541691 h 601894"/>
              <a:gd name="connsiteX5" fmla="*/ 1 w 9470902"/>
              <a:gd name="connsiteY5" fmla="*/ 515666 h 601894"/>
              <a:gd name="connsiteX6" fmla="*/ 0 w 9470902"/>
              <a:gd name="connsiteY6" fmla="*/ 304799 h 601894"/>
              <a:gd name="connsiteX0" fmla="*/ 0 w 9481954"/>
              <a:gd name="connsiteY0" fmla="*/ 348342 h 645437"/>
              <a:gd name="connsiteX1" fmla="*/ 3775230 w 9481954"/>
              <a:gd name="connsiteY1" fmla="*/ 446314 h 645437"/>
              <a:gd name="connsiteX2" fmla="*/ 9481954 w 9481954"/>
              <a:gd name="connsiteY2" fmla="*/ 0 h 645437"/>
              <a:gd name="connsiteX3" fmla="*/ 9437750 w 9481954"/>
              <a:gd name="connsiteY3" fmla="*/ 305209 h 645437"/>
              <a:gd name="connsiteX4" fmla="*/ 3853875 w 9481954"/>
              <a:gd name="connsiteY4" fmla="*/ 585234 h 645437"/>
              <a:gd name="connsiteX5" fmla="*/ 1 w 9481954"/>
              <a:gd name="connsiteY5" fmla="*/ 559209 h 645437"/>
              <a:gd name="connsiteX6" fmla="*/ 0 w 9481954"/>
              <a:gd name="connsiteY6" fmla="*/ 348342 h 64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954" h="645437">
                <a:moveTo>
                  <a:pt x="0" y="348342"/>
                </a:moveTo>
                <a:cubicBezTo>
                  <a:pt x="594264" y="393026"/>
                  <a:pt x="2194904" y="504371"/>
                  <a:pt x="3775230" y="446314"/>
                </a:cubicBezTo>
                <a:cubicBezTo>
                  <a:pt x="5355556" y="388257"/>
                  <a:pt x="7285012" y="609599"/>
                  <a:pt x="9481954" y="0"/>
                </a:cubicBezTo>
                <a:cubicBezTo>
                  <a:pt x="9481954" y="63032"/>
                  <a:pt x="9437750" y="242177"/>
                  <a:pt x="9437750" y="305209"/>
                </a:cubicBezTo>
                <a:cubicBezTo>
                  <a:pt x="7990090" y="742019"/>
                  <a:pt x="5890985" y="661434"/>
                  <a:pt x="3853875" y="585234"/>
                </a:cubicBezTo>
                <a:cubicBezTo>
                  <a:pt x="1816765" y="509034"/>
                  <a:pt x="1284626" y="567884"/>
                  <a:pt x="1" y="559209"/>
                </a:cubicBezTo>
                <a:cubicBezTo>
                  <a:pt x="1" y="459892"/>
                  <a:pt x="0" y="447659"/>
                  <a:pt x="0" y="348342"/>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1" name="Rectangle 10"/>
          <p:cNvSpPr/>
          <p:nvPr userDrawn="1"/>
        </p:nvSpPr>
        <p:spPr>
          <a:xfrm flipV="1">
            <a:off x="-76200" y="4481461"/>
            <a:ext cx="9296400" cy="539744"/>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1003447"/>
              <a:gd name="connsiteX1" fmla="*/ 3178627 w 9448800"/>
              <a:gd name="connsiteY1" fmla="*/ 2595 h 1003447"/>
              <a:gd name="connsiteX2" fmla="*/ 9448800 w 9448800"/>
              <a:gd name="connsiteY2" fmla="*/ 154995 h 1003447"/>
              <a:gd name="connsiteX3" fmla="*/ 9448800 w 9448800"/>
              <a:gd name="connsiteY3" fmla="*/ 289661 h 1003447"/>
              <a:gd name="connsiteX4" fmla="*/ 3809999 w 9448800"/>
              <a:gd name="connsiteY4" fmla="*/ 130629 h 1003447"/>
              <a:gd name="connsiteX5" fmla="*/ 11052 w 9448800"/>
              <a:gd name="connsiteY5" fmla="*/ 1003447 h 1003447"/>
              <a:gd name="connsiteX6" fmla="*/ 0 w 9448800"/>
              <a:gd name="connsiteY6" fmla="*/ 154995 h 1003447"/>
              <a:gd name="connsiteX0" fmla="*/ 66307 w 9437748"/>
              <a:gd name="connsiteY0" fmla="*/ 869512 h 1033919"/>
              <a:gd name="connsiteX1" fmla="*/ 3167575 w 9437748"/>
              <a:gd name="connsiteY1" fmla="*/ 33067 h 1033919"/>
              <a:gd name="connsiteX2" fmla="*/ 9437748 w 9437748"/>
              <a:gd name="connsiteY2" fmla="*/ 185467 h 1033919"/>
              <a:gd name="connsiteX3" fmla="*/ 9437748 w 9437748"/>
              <a:gd name="connsiteY3" fmla="*/ 320133 h 1033919"/>
              <a:gd name="connsiteX4" fmla="*/ 3798947 w 9437748"/>
              <a:gd name="connsiteY4" fmla="*/ 161101 h 1033919"/>
              <a:gd name="connsiteX5" fmla="*/ 0 w 9437748"/>
              <a:gd name="connsiteY5" fmla="*/ 1033919 h 1033919"/>
              <a:gd name="connsiteX6" fmla="*/ 66307 w 9437748"/>
              <a:gd name="connsiteY6" fmla="*/ 869512 h 1033919"/>
              <a:gd name="connsiteX0" fmla="*/ 66307 w 9437748"/>
              <a:gd name="connsiteY0" fmla="*/ 939606 h 1104013"/>
              <a:gd name="connsiteX1" fmla="*/ 3167575 w 9437748"/>
              <a:gd name="connsiteY1" fmla="*/ 103161 h 1104013"/>
              <a:gd name="connsiteX2" fmla="*/ 9437748 w 9437748"/>
              <a:gd name="connsiteY2" fmla="*/ 255561 h 1104013"/>
              <a:gd name="connsiteX3" fmla="*/ 9437748 w 9437748"/>
              <a:gd name="connsiteY3" fmla="*/ 390227 h 1104013"/>
              <a:gd name="connsiteX4" fmla="*/ 3798947 w 9437748"/>
              <a:gd name="connsiteY4" fmla="*/ 231195 h 1104013"/>
              <a:gd name="connsiteX5" fmla="*/ 0 w 9437748"/>
              <a:gd name="connsiteY5" fmla="*/ 1104013 h 1104013"/>
              <a:gd name="connsiteX6" fmla="*/ 66307 w 9437748"/>
              <a:gd name="connsiteY6" fmla="*/ 939606 h 1104013"/>
              <a:gd name="connsiteX0" fmla="*/ 66307 w 9437748"/>
              <a:gd name="connsiteY0" fmla="*/ 883806 h 1048213"/>
              <a:gd name="connsiteX1" fmla="*/ 3156524 w 9437748"/>
              <a:gd name="connsiteY1" fmla="*/ 116757 h 1048213"/>
              <a:gd name="connsiteX2" fmla="*/ 9437748 w 9437748"/>
              <a:gd name="connsiteY2" fmla="*/ 199761 h 1048213"/>
              <a:gd name="connsiteX3" fmla="*/ 9437748 w 9437748"/>
              <a:gd name="connsiteY3" fmla="*/ 334427 h 1048213"/>
              <a:gd name="connsiteX4" fmla="*/ 3798947 w 9437748"/>
              <a:gd name="connsiteY4" fmla="*/ 175395 h 1048213"/>
              <a:gd name="connsiteX5" fmla="*/ 0 w 9437748"/>
              <a:gd name="connsiteY5" fmla="*/ 1048213 h 1048213"/>
              <a:gd name="connsiteX6" fmla="*/ 66307 w 9437748"/>
              <a:gd name="connsiteY6" fmla="*/ 883806 h 1048213"/>
              <a:gd name="connsiteX0" fmla="*/ 0 w 9437748"/>
              <a:gd name="connsiteY0" fmla="*/ 841767 h 976433"/>
              <a:gd name="connsiteX1" fmla="*/ 3156524 w 9437748"/>
              <a:gd name="connsiteY1" fmla="*/ 44977 h 976433"/>
              <a:gd name="connsiteX2" fmla="*/ 9437748 w 9437748"/>
              <a:gd name="connsiteY2" fmla="*/ 127981 h 976433"/>
              <a:gd name="connsiteX3" fmla="*/ 9437748 w 9437748"/>
              <a:gd name="connsiteY3" fmla="*/ 262647 h 976433"/>
              <a:gd name="connsiteX4" fmla="*/ 3798947 w 9437748"/>
              <a:gd name="connsiteY4" fmla="*/ 103615 h 976433"/>
              <a:gd name="connsiteX5" fmla="*/ 0 w 9437748"/>
              <a:gd name="connsiteY5" fmla="*/ 976433 h 976433"/>
              <a:gd name="connsiteX6" fmla="*/ 0 w 9437748"/>
              <a:gd name="connsiteY6" fmla="*/ 841767 h 976433"/>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413875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27298 h 961964"/>
              <a:gd name="connsiteX1" fmla="*/ 3156524 w 9437748"/>
              <a:gd name="connsiteY1" fmla="*/ 30508 h 961964"/>
              <a:gd name="connsiteX2" fmla="*/ 9437748 w 9437748"/>
              <a:gd name="connsiteY2" fmla="*/ 182908 h 961964"/>
              <a:gd name="connsiteX3" fmla="*/ 9437748 w 9437748"/>
              <a:gd name="connsiteY3" fmla="*/ 347314 h 961964"/>
              <a:gd name="connsiteX4" fmla="*/ 3798947 w 9437748"/>
              <a:gd name="connsiteY4" fmla="*/ 89146 h 961964"/>
              <a:gd name="connsiteX5" fmla="*/ 0 w 9437748"/>
              <a:gd name="connsiteY5" fmla="*/ 961964 h 961964"/>
              <a:gd name="connsiteX6" fmla="*/ 0 w 9437748"/>
              <a:gd name="connsiteY6" fmla="*/ 827298 h 961964"/>
              <a:gd name="connsiteX0" fmla="*/ 0 w 9437748"/>
              <a:gd name="connsiteY0" fmla="*/ 838571 h 973237"/>
              <a:gd name="connsiteX1" fmla="*/ 3156524 w 9437748"/>
              <a:gd name="connsiteY1" fmla="*/ 41781 h 973237"/>
              <a:gd name="connsiteX2" fmla="*/ 9437748 w 9437748"/>
              <a:gd name="connsiteY2" fmla="*/ 194181 h 973237"/>
              <a:gd name="connsiteX3" fmla="*/ 9437748 w 9437748"/>
              <a:gd name="connsiteY3" fmla="*/ 358587 h 973237"/>
              <a:gd name="connsiteX4" fmla="*/ 3798947 w 9437748"/>
              <a:gd name="connsiteY4" fmla="*/ 100419 h 973237"/>
              <a:gd name="connsiteX5" fmla="*/ 0 w 9437748"/>
              <a:gd name="connsiteY5" fmla="*/ 973237 h 973237"/>
              <a:gd name="connsiteX6" fmla="*/ 0 w 9437748"/>
              <a:gd name="connsiteY6" fmla="*/ 838571 h 973237"/>
              <a:gd name="connsiteX0" fmla="*/ 0 w 9437748"/>
              <a:gd name="connsiteY0" fmla="*/ 890635 h 1025301"/>
              <a:gd name="connsiteX1" fmla="*/ 3156524 w 9437748"/>
              <a:gd name="connsiteY1" fmla="*/ 93845 h 1025301"/>
              <a:gd name="connsiteX2" fmla="*/ 9437748 w 9437748"/>
              <a:gd name="connsiteY2" fmla="*/ 246245 h 1025301"/>
              <a:gd name="connsiteX3" fmla="*/ 9437748 w 9437748"/>
              <a:gd name="connsiteY3" fmla="*/ 410651 h 1025301"/>
              <a:gd name="connsiteX4" fmla="*/ 3798947 w 9437748"/>
              <a:gd name="connsiteY4" fmla="*/ 152483 h 1025301"/>
              <a:gd name="connsiteX5" fmla="*/ 0 w 9437748"/>
              <a:gd name="connsiteY5" fmla="*/ 1025301 h 1025301"/>
              <a:gd name="connsiteX6" fmla="*/ 0 w 9437748"/>
              <a:gd name="connsiteY6" fmla="*/ 890635 h 1025301"/>
              <a:gd name="connsiteX0" fmla="*/ 33154 w 9437748"/>
              <a:gd name="connsiteY0" fmla="*/ 428201 h 946197"/>
              <a:gd name="connsiteX1" fmla="*/ 3156524 w 9437748"/>
              <a:gd name="connsiteY1" fmla="*/ 14741 h 946197"/>
              <a:gd name="connsiteX2" fmla="*/ 9437748 w 9437748"/>
              <a:gd name="connsiteY2" fmla="*/ 167141 h 946197"/>
              <a:gd name="connsiteX3" fmla="*/ 9437748 w 9437748"/>
              <a:gd name="connsiteY3" fmla="*/ 331547 h 946197"/>
              <a:gd name="connsiteX4" fmla="*/ 3798947 w 9437748"/>
              <a:gd name="connsiteY4" fmla="*/ 73379 h 946197"/>
              <a:gd name="connsiteX5" fmla="*/ 0 w 9437748"/>
              <a:gd name="connsiteY5" fmla="*/ 946197 h 946197"/>
              <a:gd name="connsiteX6" fmla="*/ 33154 w 9437748"/>
              <a:gd name="connsiteY6" fmla="*/ 428201 h 946197"/>
              <a:gd name="connsiteX0" fmla="*/ 33154 w 9437748"/>
              <a:gd name="connsiteY0" fmla="*/ 428201 h 655397"/>
              <a:gd name="connsiteX1" fmla="*/ 3156524 w 9437748"/>
              <a:gd name="connsiteY1" fmla="*/ 14741 h 655397"/>
              <a:gd name="connsiteX2" fmla="*/ 9437748 w 9437748"/>
              <a:gd name="connsiteY2" fmla="*/ 167141 h 655397"/>
              <a:gd name="connsiteX3" fmla="*/ 9437748 w 9437748"/>
              <a:gd name="connsiteY3" fmla="*/ 331547 h 655397"/>
              <a:gd name="connsiteX4" fmla="*/ 3798947 w 9437748"/>
              <a:gd name="connsiteY4" fmla="*/ 73379 h 655397"/>
              <a:gd name="connsiteX5" fmla="*/ 0 w 9437748"/>
              <a:gd name="connsiteY5" fmla="*/ 655397 h 655397"/>
              <a:gd name="connsiteX6" fmla="*/ 33154 w 9437748"/>
              <a:gd name="connsiteY6" fmla="*/ 428201 h 65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48" h="655397">
                <a:moveTo>
                  <a:pt x="33154" y="428201"/>
                </a:moveTo>
                <a:cubicBezTo>
                  <a:pt x="583213" y="335259"/>
                  <a:pt x="1589092" y="58251"/>
                  <a:pt x="3156524" y="14741"/>
                </a:cubicBezTo>
                <a:cubicBezTo>
                  <a:pt x="4723956" y="-28769"/>
                  <a:pt x="7860446" y="24631"/>
                  <a:pt x="9437748" y="167141"/>
                </a:cubicBezTo>
                <a:lnTo>
                  <a:pt x="9437748" y="331547"/>
                </a:lnTo>
                <a:cubicBezTo>
                  <a:pt x="8465291" y="267614"/>
                  <a:pt x="5371905" y="-29063"/>
                  <a:pt x="3798947" y="73379"/>
                </a:cubicBezTo>
                <a:cubicBezTo>
                  <a:pt x="2225989" y="175821"/>
                  <a:pt x="700314" y="547922"/>
                  <a:pt x="0" y="655397"/>
                </a:cubicBezTo>
                <a:cubicBezTo>
                  <a:pt x="0" y="610508"/>
                  <a:pt x="33154" y="473090"/>
                  <a:pt x="33154" y="428201"/>
                </a:cubicBezTo>
                <a:close/>
              </a:path>
            </a:pathLst>
          </a:custGeom>
          <a:gradFill>
            <a:gsLst>
              <a:gs pos="0">
                <a:schemeClr val="accent6">
                  <a:lumMod val="40000"/>
                  <a:lumOff val="60000"/>
                </a:schemeClr>
              </a:gs>
              <a:gs pos="65000">
                <a:schemeClr val="accent6">
                  <a:lumMod val="60000"/>
                  <a:lumOff val="40000"/>
                </a:schemeClr>
              </a:gs>
              <a:gs pos="100000">
                <a:schemeClr val="accent6">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a:xfrm>
            <a:off x="3124200" y="5669756"/>
            <a:ext cx="2895600" cy="273844"/>
          </a:xfrm>
        </p:spPr>
        <p:txBody>
          <a:bodyPr/>
          <a:lstStyle/>
          <a:p>
            <a:endParaRPr lang="en-US" dirty="0"/>
          </a:p>
        </p:txBody>
      </p:sp>
      <p:sp>
        <p:nvSpPr>
          <p:cNvPr id="4" name="Slide Number Placeholder 3"/>
          <p:cNvSpPr>
            <a:spLocks noGrp="1"/>
          </p:cNvSpPr>
          <p:nvPr>
            <p:ph type="sldNum" sz="quarter" idx="11"/>
          </p:nvPr>
        </p:nvSpPr>
        <p:spPr>
          <a:xfrm>
            <a:off x="6553200" y="5669756"/>
            <a:ext cx="2133600" cy="273844"/>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914401" y="3131344"/>
            <a:ext cx="2514597" cy="25145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498" y="3131344"/>
            <a:ext cx="2514597" cy="25145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597" y="3131344"/>
            <a:ext cx="2514597" cy="25145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914401" y="1245394"/>
            <a:ext cx="2514597" cy="188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19497" y="1245394"/>
            <a:ext cx="2514600" cy="188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324597" y="1245394"/>
            <a:ext cx="2514600" cy="188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91616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4/24/2015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38963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4/24/2015</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6063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00" y="1149634"/>
            <a:ext cx="7086600" cy="1021556"/>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743200" y="24493"/>
            <a:ext cx="7086600" cy="1125140"/>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9172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514350"/>
            <a:ext cx="3810000" cy="451485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486400" y="514350"/>
            <a:ext cx="3810000" cy="451485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370337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228600"/>
            <a:ext cx="3732334"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19400" y="800101"/>
            <a:ext cx="3732334" cy="38290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858000" y="228600"/>
            <a:ext cx="37338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858000" y="800101"/>
            <a:ext cx="3733800" cy="38290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1466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142008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media" Target="../media/media1.wmv"/><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video"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dna_strand_slide.mov">
            <a:hlinkClick r:id="" action="ppaction://media"/>
          </p:cNvPr>
          <p:cNvPicPr>
            <a:picLocks noChangeAspect="1"/>
          </p:cNvPicPr>
          <p:nvPr>
            <a:videoFile r:link="rId19"/>
            <p:extLst>
              <p:ext uri="{DAA4B4D4-6D71-4841-9C94-3DE7FCFB9230}">
                <p14:media xmlns:p14="http://schemas.microsoft.com/office/powerpoint/2010/main" r:embed="rId18"/>
              </p:ext>
            </p:extLst>
          </p:nvPr>
        </p:nvPicPr>
        <p:blipFill>
          <a:blip r:embed="rId20"/>
          <a:stretch>
            <a:fillRect/>
          </a:stretch>
        </p:blipFill>
        <p:spPr>
          <a:xfrm>
            <a:off x="1" y="-1"/>
            <a:ext cx="2143126" cy="5143501"/>
          </a:xfrm>
          <a:prstGeom prst="rect">
            <a:avLst/>
          </a:prstGeom>
        </p:spPr>
      </p:pic>
      <p:sp>
        <p:nvSpPr>
          <p:cNvPr id="26" name="Rectangle 8"/>
          <p:cNvSpPr/>
          <p:nvPr userDrawn="1"/>
        </p:nvSpPr>
        <p:spPr>
          <a:xfrm>
            <a:off x="1447800" y="-52176"/>
            <a:ext cx="7761512" cy="5252826"/>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 name="connsiteX0" fmla="*/ 0 w 9286089"/>
              <a:gd name="connsiteY0" fmla="*/ 4550266 h 6971148"/>
              <a:gd name="connsiteX1" fmla="*/ 5156143 w 9286089"/>
              <a:gd name="connsiteY1" fmla="*/ 5381834 h 6971148"/>
              <a:gd name="connsiteX2" fmla="*/ 9286089 w 9286089"/>
              <a:gd name="connsiteY2" fmla="*/ 37 h 6971148"/>
              <a:gd name="connsiteX3" fmla="*/ 9183857 w 9286089"/>
              <a:gd name="connsiteY3" fmla="*/ 6971148 h 6971148"/>
              <a:gd name="connsiteX4" fmla="*/ 32657 w 9286089"/>
              <a:gd name="connsiteY4" fmla="*/ 6971148 h 6971148"/>
              <a:gd name="connsiteX5" fmla="*/ 0 w 9286089"/>
              <a:gd name="connsiteY5" fmla="*/ 4550266 h 6971148"/>
              <a:gd name="connsiteX0" fmla="*/ 790821 w 10076910"/>
              <a:gd name="connsiteY0" fmla="*/ 4600749 h 7021631"/>
              <a:gd name="connsiteX1" fmla="*/ 392348 w 10076910"/>
              <a:gd name="connsiteY1" fmla="*/ 33003 h 7021631"/>
              <a:gd name="connsiteX2" fmla="*/ 10076910 w 10076910"/>
              <a:gd name="connsiteY2" fmla="*/ 50520 h 7021631"/>
              <a:gd name="connsiteX3" fmla="*/ 9974678 w 10076910"/>
              <a:gd name="connsiteY3" fmla="*/ 7021631 h 7021631"/>
              <a:gd name="connsiteX4" fmla="*/ 823478 w 10076910"/>
              <a:gd name="connsiteY4" fmla="*/ 7021631 h 7021631"/>
              <a:gd name="connsiteX5" fmla="*/ 790821 w 10076910"/>
              <a:gd name="connsiteY5" fmla="*/ 4600749 h 7021631"/>
              <a:gd name="connsiteX0" fmla="*/ 978435 w 10264524"/>
              <a:gd name="connsiteY0" fmla="*/ 4600749 h 7021631"/>
              <a:gd name="connsiteX1" fmla="*/ 579962 w 10264524"/>
              <a:gd name="connsiteY1" fmla="*/ 33003 h 7021631"/>
              <a:gd name="connsiteX2" fmla="*/ 10264524 w 10264524"/>
              <a:gd name="connsiteY2" fmla="*/ 50520 h 7021631"/>
              <a:gd name="connsiteX3" fmla="*/ 10162292 w 10264524"/>
              <a:gd name="connsiteY3" fmla="*/ 7021631 h 7021631"/>
              <a:gd name="connsiteX4" fmla="*/ 1011092 w 10264524"/>
              <a:gd name="connsiteY4" fmla="*/ 7021631 h 7021631"/>
              <a:gd name="connsiteX5" fmla="*/ 978435 w 10264524"/>
              <a:gd name="connsiteY5" fmla="*/ 4600749 h 7021631"/>
              <a:gd name="connsiteX0" fmla="*/ 1739369 w 11025458"/>
              <a:gd name="connsiteY0" fmla="*/ 4600749 h 7097831"/>
              <a:gd name="connsiteX1" fmla="*/ 1340896 w 11025458"/>
              <a:gd name="connsiteY1" fmla="*/ 33003 h 7097831"/>
              <a:gd name="connsiteX2" fmla="*/ 11025458 w 11025458"/>
              <a:gd name="connsiteY2" fmla="*/ 50520 h 7097831"/>
              <a:gd name="connsiteX3" fmla="*/ 10923226 w 11025458"/>
              <a:gd name="connsiteY3" fmla="*/ 7021631 h 7097831"/>
              <a:gd name="connsiteX4" fmla="*/ 0 w 11025458"/>
              <a:gd name="connsiteY4" fmla="*/ 7097831 h 7097831"/>
              <a:gd name="connsiteX5" fmla="*/ 1739369 w 11025458"/>
              <a:gd name="connsiteY5" fmla="*/ 4600749 h 7097831"/>
              <a:gd name="connsiteX0" fmla="*/ 1739369 w 11025458"/>
              <a:gd name="connsiteY0" fmla="*/ 4600749 h 7097831"/>
              <a:gd name="connsiteX1" fmla="*/ 1340896 w 11025458"/>
              <a:gd name="connsiteY1" fmla="*/ 33003 h 7097831"/>
              <a:gd name="connsiteX2" fmla="*/ 11025458 w 11025458"/>
              <a:gd name="connsiteY2" fmla="*/ 50520 h 7097831"/>
              <a:gd name="connsiteX3" fmla="*/ 10991381 w 11025458"/>
              <a:gd name="connsiteY3" fmla="*/ 7086945 h 7097831"/>
              <a:gd name="connsiteX4" fmla="*/ 0 w 11025458"/>
              <a:gd name="connsiteY4" fmla="*/ 7097831 h 7097831"/>
              <a:gd name="connsiteX5" fmla="*/ 1739369 w 11025458"/>
              <a:gd name="connsiteY5" fmla="*/ 4600749 h 7097831"/>
              <a:gd name="connsiteX0" fmla="*/ 1296362 w 11025458"/>
              <a:gd name="connsiteY0" fmla="*/ 4415692 h 7097831"/>
              <a:gd name="connsiteX1" fmla="*/ 1340896 w 11025458"/>
              <a:gd name="connsiteY1" fmla="*/ 33003 h 7097831"/>
              <a:gd name="connsiteX2" fmla="*/ 11025458 w 11025458"/>
              <a:gd name="connsiteY2" fmla="*/ 50520 h 7097831"/>
              <a:gd name="connsiteX3" fmla="*/ 10991381 w 11025458"/>
              <a:gd name="connsiteY3" fmla="*/ 7086945 h 7097831"/>
              <a:gd name="connsiteX4" fmla="*/ 0 w 11025458"/>
              <a:gd name="connsiteY4" fmla="*/ 7097831 h 7097831"/>
              <a:gd name="connsiteX5" fmla="*/ 1296362 w 11025458"/>
              <a:gd name="connsiteY5" fmla="*/ 4415692 h 7097831"/>
              <a:gd name="connsiteX0" fmla="*/ 1810534 w 11539630"/>
              <a:gd name="connsiteY0" fmla="*/ 4415692 h 7097831"/>
              <a:gd name="connsiteX1" fmla="*/ 1855068 w 11539630"/>
              <a:gd name="connsiteY1" fmla="*/ 33003 h 7097831"/>
              <a:gd name="connsiteX2" fmla="*/ 11539630 w 11539630"/>
              <a:gd name="connsiteY2" fmla="*/ 50520 h 7097831"/>
              <a:gd name="connsiteX3" fmla="*/ 11505553 w 11539630"/>
              <a:gd name="connsiteY3" fmla="*/ 7086945 h 7097831"/>
              <a:gd name="connsiteX4" fmla="*/ 514172 w 11539630"/>
              <a:gd name="connsiteY4" fmla="*/ 7097831 h 7097831"/>
              <a:gd name="connsiteX5" fmla="*/ 1810534 w 11539630"/>
              <a:gd name="connsiteY5" fmla="*/ 4415692 h 7097831"/>
              <a:gd name="connsiteX0" fmla="*/ 1296362 w 11025458"/>
              <a:gd name="connsiteY0" fmla="*/ 4415692 h 7097831"/>
              <a:gd name="connsiteX1" fmla="*/ 1340896 w 11025458"/>
              <a:gd name="connsiteY1" fmla="*/ 33003 h 7097831"/>
              <a:gd name="connsiteX2" fmla="*/ 11025458 w 11025458"/>
              <a:gd name="connsiteY2" fmla="*/ 50520 h 7097831"/>
              <a:gd name="connsiteX3" fmla="*/ 10991381 w 11025458"/>
              <a:gd name="connsiteY3" fmla="*/ 7086945 h 7097831"/>
              <a:gd name="connsiteX4" fmla="*/ 0 w 11025458"/>
              <a:gd name="connsiteY4" fmla="*/ 7097831 h 7097831"/>
              <a:gd name="connsiteX5" fmla="*/ 1296362 w 11025458"/>
              <a:gd name="connsiteY5" fmla="*/ 4415692 h 7097831"/>
              <a:gd name="connsiteX0" fmla="*/ 1296362 w 11025458"/>
              <a:gd name="connsiteY0" fmla="*/ 4415692 h 7097831"/>
              <a:gd name="connsiteX1" fmla="*/ 1340896 w 11025458"/>
              <a:gd name="connsiteY1" fmla="*/ 33003 h 7097831"/>
              <a:gd name="connsiteX2" fmla="*/ 11025458 w 11025458"/>
              <a:gd name="connsiteY2" fmla="*/ 50520 h 7097831"/>
              <a:gd name="connsiteX3" fmla="*/ 10991381 w 11025458"/>
              <a:gd name="connsiteY3" fmla="*/ 7086945 h 7097831"/>
              <a:gd name="connsiteX4" fmla="*/ 0 w 11025458"/>
              <a:gd name="connsiteY4" fmla="*/ 7097831 h 7097831"/>
              <a:gd name="connsiteX5" fmla="*/ 1296362 w 11025458"/>
              <a:gd name="connsiteY5" fmla="*/ 4415692 h 7097831"/>
              <a:gd name="connsiteX0" fmla="*/ 1296362 w 11025458"/>
              <a:gd name="connsiteY0" fmla="*/ 4451209 h 7133348"/>
              <a:gd name="connsiteX1" fmla="*/ 1000122 w 11025458"/>
              <a:gd name="connsiteY1" fmla="*/ 24977 h 7133348"/>
              <a:gd name="connsiteX2" fmla="*/ 11025458 w 11025458"/>
              <a:gd name="connsiteY2" fmla="*/ 86037 h 7133348"/>
              <a:gd name="connsiteX3" fmla="*/ 10991381 w 11025458"/>
              <a:gd name="connsiteY3" fmla="*/ 7122462 h 7133348"/>
              <a:gd name="connsiteX4" fmla="*/ 0 w 11025458"/>
              <a:gd name="connsiteY4" fmla="*/ 7133348 h 7133348"/>
              <a:gd name="connsiteX5" fmla="*/ 1296362 w 11025458"/>
              <a:gd name="connsiteY5" fmla="*/ 4451209 h 7133348"/>
              <a:gd name="connsiteX0" fmla="*/ 1296362 w 11025458"/>
              <a:gd name="connsiteY0" fmla="*/ 4451209 h 7133348"/>
              <a:gd name="connsiteX1" fmla="*/ 1000122 w 11025458"/>
              <a:gd name="connsiteY1" fmla="*/ 24977 h 7133348"/>
              <a:gd name="connsiteX2" fmla="*/ 11025458 w 11025458"/>
              <a:gd name="connsiteY2" fmla="*/ 86037 h 7133348"/>
              <a:gd name="connsiteX3" fmla="*/ 10991381 w 11025458"/>
              <a:gd name="connsiteY3" fmla="*/ 7122462 h 7133348"/>
              <a:gd name="connsiteX4" fmla="*/ 0 w 11025458"/>
              <a:gd name="connsiteY4" fmla="*/ 7133348 h 7133348"/>
              <a:gd name="connsiteX5" fmla="*/ 1296362 w 11025458"/>
              <a:gd name="connsiteY5" fmla="*/ 4451209 h 7133348"/>
              <a:gd name="connsiteX0" fmla="*/ 1296362 w 11025458"/>
              <a:gd name="connsiteY0" fmla="*/ 4377353 h 7059492"/>
              <a:gd name="connsiteX1" fmla="*/ 1000122 w 11025458"/>
              <a:gd name="connsiteY1" fmla="*/ 59979 h 7059492"/>
              <a:gd name="connsiteX2" fmla="*/ 11025458 w 11025458"/>
              <a:gd name="connsiteY2" fmla="*/ 12181 h 7059492"/>
              <a:gd name="connsiteX3" fmla="*/ 10991381 w 11025458"/>
              <a:gd name="connsiteY3" fmla="*/ 7048606 h 7059492"/>
              <a:gd name="connsiteX4" fmla="*/ 0 w 11025458"/>
              <a:gd name="connsiteY4" fmla="*/ 7059492 h 7059492"/>
              <a:gd name="connsiteX5" fmla="*/ 1296362 w 11025458"/>
              <a:gd name="connsiteY5" fmla="*/ 4377353 h 7059492"/>
              <a:gd name="connsiteX0" fmla="*/ 1296362 w 11025458"/>
              <a:gd name="connsiteY0" fmla="*/ 4365172 h 7047311"/>
              <a:gd name="connsiteX1" fmla="*/ 1000122 w 11025458"/>
              <a:gd name="connsiteY1" fmla="*/ 47798 h 7047311"/>
              <a:gd name="connsiteX2" fmla="*/ 11025458 w 11025458"/>
              <a:gd name="connsiteY2" fmla="*/ 0 h 7047311"/>
              <a:gd name="connsiteX3" fmla="*/ 10991381 w 11025458"/>
              <a:gd name="connsiteY3" fmla="*/ 7036425 h 7047311"/>
              <a:gd name="connsiteX4" fmla="*/ 0 w 11025458"/>
              <a:gd name="connsiteY4" fmla="*/ 7047311 h 7047311"/>
              <a:gd name="connsiteX5" fmla="*/ 1296362 w 11025458"/>
              <a:gd name="connsiteY5" fmla="*/ 4365172 h 7047311"/>
              <a:gd name="connsiteX0" fmla="*/ 1296362 w 11025458"/>
              <a:gd name="connsiteY0" fmla="*/ 4321629 h 7003768"/>
              <a:gd name="connsiteX1" fmla="*/ 1000122 w 11025458"/>
              <a:gd name="connsiteY1" fmla="*/ 4255 h 7003768"/>
              <a:gd name="connsiteX2" fmla="*/ 11025458 w 11025458"/>
              <a:gd name="connsiteY2" fmla="*/ 0 h 7003768"/>
              <a:gd name="connsiteX3" fmla="*/ 10991381 w 11025458"/>
              <a:gd name="connsiteY3" fmla="*/ 6992882 h 7003768"/>
              <a:gd name="connsiteX4" fmla="*/ 0 w 11025458"/>
              <a:gd name="connsiteY4" fmla="*/ 7003768 h 7003768"/>
              <a:gd name="connsiteX5" fmla="*/ 1296362 w 11025458"/>
              <a:gd name="connsiteY5" fmla="*/ 4321629 h 7003768"/>
              <a:gd name="connsiteX0" fmla="*/ 1160052 w 11025458"/>
              <a:gd name="connsiteY0" fmla="*/ 4267201 h 7003768"/>
              <a:gd name="connsiteX1" fmla="*/ 1000122 w 11025458"/>
              <a:gd name="connsiteY1" fmla="*/ 4255 h 7003768"/>
              <a:gd name="connsiteX2" fmla="*/ 11025458 w 11025458"/>
              <a:gd name="connsiteY2" fmla="*/ 0 h 7003768"/>
              <a:gd name="connsiteX3" fmla="*/ 10991381 w 11025458"/>
              <a:gd name="connsiteY3" fmla="*/ 6992882 h 7003768"/>
              <a:gd name="connsiteX4" fmla="*/ 0 w 11025458"/>
              <a:gd name="connsiteY4" fmla="*/ 7003768 h 7003768"/>
              <a:gd name="connsiteX5" fmla="*/ 1160052 w 11025458"/>
              <a:gd name="connsiteY5" fmla="*/ 4267201 h 700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25458" h="7003768">
                <a:moveTo>
                  <a:pt x="1160052" y="4267201"/>
                </a:moveTo>
                <a:cubicBezTo>
                  <a:pt x="1326739" y="3100616"/>
                  <a:pt x="997283" y="982156"/>
                  <a:pt x="1000122" y="4255"/>
                </a:cubicBezTo>
                <a:lnTo>
                  <a:pt x="11025458" y="0"/>
                </a:lnTo>
                <a:lnTo>
                  <a:pt x="10991381" y="6992882"/>
                </a:lnTo>
                <a:lnTo>
                  <a:pt x="0" y="7003768"/>
                </a:lnTo>
                <a:cubicBezTo>
                  <a:pt x="479924" y="6123130"/>
                  <a:pt x="993365" y="5433786"/>
                  <a:pt x="1160052" y="4267201"/>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4/24/2015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25" name="Rectangle 24"/>
          <p:cNvSpPr/>
          <p:nvPr userDrawn="1"/>
        </p:nvSpPr>
        <p:spPr>
          <a:xfrm>
            <a:off x="589293" y="666750"/>
            <a:ext cx="2835729" cy="513533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478804" y="-52176"/>
            <a:ext cx="6743614" cy="5252826"/>
          </a:xfrm>
          <a:prstGeom prst="rect">
            <a:avLst/>
          </a:prstGeom>
        </p:spPr>
      </p:pic>
      <p:sp>
        <p:nvSpPr>
          <p:cNvPr id="17" name="Rectangle 10"/>
          <p:cNvSpPr/>
          <p:nvPr userDrawn="1"/>
        </p:nvSpPr>
        <p:spPr>
          <a:xfrm rot="16200000" flipH="1">
            <a:off x="-921624" y="2141869"/>
            <a:ext cx="5429250" cy="943288"/>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50" h="943288">
                <a:moveTo>
                  <a:pt x="0" y="696686"/>
                </a:moveTo>
                <a:cubicBezTo>
                  <a:pt x="594264" y="741370"/>
                  <a:pt x="1983088" y="845457"/>
                  <a:pt x="3775230" y="794658"/>
                </a:cubicBezTo>
                <a:cubicBezTo>
                  <a:pt x="5567372" y="743859"/>
                  <a:pt x="7229756" y="725714"/>
                  <a:pt x="9426698" y="0"/>
                </a:cubicBezTo>
                <a:cubicBezTo>
                  <a:pt x="9426698" y="63032"/>
                  <a:pt x="9437750" y="126064"/>
                  <a:pt x="9437750" y="189096"/>
                </a:cubicBezTo>
                <a:cubicBezTo>
                  <a:pt x="7990090" y="625906"/>
                  <a:pt x="5890985" y="1009778"/>
                  <a:pt x="3853875" y="933578"/>
                </a:cubicBezTo>
                <a:cubicBezTo>
                  <a:pt x="1816765" y="857378"/>
                  <a:pt x="1284626" y="916228"/>
                  <a:pt x="1" y="907553"/>
                </a:cubicBezTo>
                <a:cubicBezTo>
                  <a:pt x="1" y="808236"/>
                  <a:pt x="0" y="796003"/>
                  <a:pt x="0" y="696686"/>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Rectangle 10"/>
          <p:cNvSpPr/>
          <p:nvPr userDrawn="1"/>
        </p:nvSpPr>
        <p:spPr>
          <a:xfrm rot="16200000" flipV="1">
            <a:off x="-932510" y="2029244"/>
            <a:ext cx="5429250" cy="1125832"/>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1003447"/>
              <a:gd name="connsiteX1" fmla="*/ 3178627 w 9448800"/>
              <a:gd name="connsiteY1" fmla="*/ 2595 h 1003447"/>
              <a:gd name="connsiteX2" fmla="*/ 9448800 w 9448800"/>
              <a:gd name="connsiteY2" fmla="*/ 154995 h 1003447"/>
              <a:gd name="connsiteX3" fmla="*/ 9448800 w 9448800"/>
              <a:gd name="connsiteY3" fmla="*/ 289661 h 1003447"/>
              <a:gd name="connsiteX4" fmla="*/ 3809999 w 9448800"/>
              <a:gd name="connsiteY4" fmla="*/ 130629 h 1003447"/>
              <a:gd name="connsiteX5" fmla="*/ 11052 w 9448800"/>
              <a:gd name="connsiteY5" fmla="*/ 1003447 h 1003447"/>
              <a:gd name="connsiteX6" fmla="*/ 0 w 9448800"/>
              <a:gd name="connsiteY6" fmla="*/ 154995 h 1003447"/>
              <a:gd name="connsiteX0" fmla="*/ 66307 w 9437748"/>
              <a:gd name="connsiteY0" fmla="*/ 869512 h 1033919"/>
              <a:gd name="connsiteX1" fmla="*/ 3167575 w 9437748"/>
              <a:gd name="connsiteY1" fmla="*/ 33067 h 1033919"/>
              <a:gd name="connsiteX2" fmla="*/ 9437748 w 9437748"/>
              <a:gd name="connsiteY2" fmla="*/ 185467 h 1033919"/>
              <a:gd name="connsiteX3" fmla="*/ 9437748 w 9437748"/>
              <a:gd name="connsiteY3" fmla="*/ 320133 h 1033919"/>
              <a:gd name="connsiteX4" fmla="*/ 3798947 w 9437748"/>
              <a:gd name="connsiteY4" fmla="*/ 161101 h 1033919"/>
              <a:gd name="connsiteX5" fmla="*/ 0 w 9437748"/>
              <a:gd name="connsiteY5" fmla="*/ 1033919 h 1033919"/>
              <a:gd name="connsiteX6" fmla="*/ 66307 w 9437748"/>
              <a:gd name="connsiteY6" fmla="*/ 869512 h 1033919"/>
              <a:gd name="connsiteX0" fmla="*/ 66307 w 9437748"/>
              <a:gd name="connsiteY0" fmla="*/ 939606 h 1104013"/>
              <a:gd name="connsiteX1" fmla="*/ 3167575 w 9437748"/>
              <a:gd name="connsiteY1" fmla="*/ 103161 h 1104013"/>
              <a:gd name="connsiteX2" fmla="*/ 9437748 w 9437748"/>
              <a:gd name="connsiteY2" fmla="*/ 255561 h 1104013"/>
              <a:gd name="connsiteX3" fmla="*/ 9437748 w 9437748"/>
              <a:gd name="connsiteY3" fmla="*/ 390227 h 1104013"/>
              <a:gd name="connsiteX4" fmla="*/ 3798947 w 9437748"/>
              <a:gd name="connsiteY4" fmla="*/ 231195 h 1104013"/>
              <a:gd name="connsiteX5" fmla="*/ 0 w 9437748"/>
              <a:gd name="connsiteY5" fmla="*/ 1104013 h 1104013"/>
              <a:gd name="connsiteX6" fmla="*/ 66307 w 9437748"/>
              <a:gd name="connsiteY6" fmla="*/ 939606 h 1104013"/>
              <a:gd name="connsiteX0" fmla="*/ 66307 w 9437748"/>
              <a:gd name="connsiteY0" fmla="*/ 883806 h 1048213"/>
              <a:gd name="connsiteX1" fmla="*/ 3156524 w 9437748"/>
              <a:gd name="connsiteY1" fmla="*/ 116757 h 1048213"/>
              <a:gd name="connsiteX2" fmla="*/ 9437748 w 9437748"/>
              <a:gd name="connsiteY2" fmla="*/ 199761 h 1048213"/>
              <a:gd name="connsiteX3" fmla="*/ 9437748 w 9437748"/>
              <a:gd name="connsiteY3" fmla="*/ 334427 h 1048213"/>
              <a:gd name="connsiteX4" fmla="*/ 3798947 w 9437748"/>
              <a:gd name="connsiteY4" fmla="*/ 175395 h 1048213"/>
              <a:gd name="connsiteX5" fmla="*/ 0 w 9437748"/>
              <a:gd name="connsiteY5" fmla="*/ 1048213 h 1048213"/>
              <a:gd name="connsiteX6" fmla="*/ 66307 w 9437748"/>
              <a:gd name="connsiteY6" fmla="*/ 883806 h 1048213"/>
              <a:gd name="connsiteX0" fmla="*/ 0 w 9437748"/>
              <a:gd name="connsiteY0" fmla="*/ 841767 h 976433"/>
              <a:gd name="connsiteX1" fmla="*/ 3156524 w 9437748"/>
              <a:gd name="connsiteY1" fmla="*/ 44977 h 976433"/>
              <a:gd name="connsiteX2" fmla="*/ 9437748 w 9437748"/>
              <a:gd name="connsiteY2" fmla="*/ 127981 h 976433"/>
              <a:gd name="connsiteX3" fmla="*/ 9437748 w 9437748"/>
              <a:gd name="connsiteY3" fmla="*/ 262647 h 976433"/>
              <a:gd name="connsiteX4" fmla="*/ 3798947 w 9437748"/>
              <a:gd name="connsiteY4" fmla="*/ 103615 h 976433"/>
              <a:gd name="connsiteX5" fmla="*/ 0 w 9437748"/>
              <a:gd name="connsiteY5" fmla="*/ 976433 h 976433"/>
              <a:gd name="connsiteX6" fmla="*/ 0 w 9437748"/>
              <a:gd name="connsiteY6" fmla="*/ 841767 h 976433"/>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413875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27298 h 961964"/>
              <a:gd name="connsiteX1" fmla="*/ 3156524 w 9437748"/>
              <a:gd name="connsiteY1" fmla="*/ 30508 h 961964"/>
              <a:gd name="connsiteX2" fmla="*/ 9437748 w 9437748"/>
              <a:gd name="connsiteY2" fmla="*/ 182908 h 961964"/>
              <a:gd name="connsiteX3" fmla="*/ 9437748 w 9437748"/>
              <a:gd name="connsiteY3" fmla="*/ 347314 h 961964"/>
              <a:gd name="connsiteX4" fmla="*/ 3798947 w 9437748"/>
              <a:gd name="connsiteY4" fmla="*/ 89146 h 961964"/>
              <a:gd name="connsiteX5" fmla="*/ 0 w 9437748"/>
              <a:gd name="connsiteY5" fmla="*/ 961964 h 961964"/>
              <a:gd name="connsiteX6" fmla="*/ 0 w 9437748"/>
              <a:gd name="connsiteY6" fmla="*/ 827298 h 961964"/>
              <a:gd name="connsiteX0" fmla="*/ 0 w 9437748"/>
              <a:gd name="connsiteY0" fmla="*/ 838571 h 973237"/>
              <a:gd name="connsiteX1" fmla="*/ 3156524 w 9437748"/>
              <a:gd name="connsiteY1" fmla="*/ 41781 h 973237"/>
              <a:gd name="connsiteX2" fmla="*/ 9437748 w 9437748"/>
              <a:gd name="connsiteY2" fmla="*/ 194181 h 973237"/>
              <a:gd name="connsiteX3" fmla="*/ 9437748 w 9437748"/>
              <a:gd name="connsiteY3" fmla="*/ 358587 h 973237"/>
              <a:gd name="connsiteX4" fmla="*/ 3798947 w 9437748"/>
              <a:gd name="connsiteY4" fmla="*/ 100419 h 973237"/>
              <a:gd name="connsiteX5" fmla="*/ 0 w 9437748"/>
              <a:gd name="connsiteY5" fmla="*/ 973237 h 973237"/>
              <a:gd name="connsiteX6" fmla="*/ 0 w 9437748"/>
              <a:gd name="connsiteY6" fmla="*/ 838571 h 973237"/>
              <a:gd name="connsiteX0" fmla="*/ 0 w 9437748"/>
              <a:gd name="connsiteY0" fmla="*/ 890635 h 1025301"/>
              <a:gd name="connsiteX1" fmla="*/ 3156524 w 9437748"/>
              <a:gd name="connsiteY1" fmla="*/ 93845 h 1025301"/>
              <a:gd name="connsiteX2" fmla="*/ 9437748 w 9437748"/>
              <a:gd name="connsiteY2" fmla="*/ 246245 h 1025301"/>
              <a:gd name="connsiteX3" fmla="*/ 9437748 w 9437748"/>
              <a:gd name="connsiteY3" fmla="*/ 410651 h 1025301"/>
              <a:gd name="connsiteX4" fmla="*/ 3798947 w 9437748"/>
              <a:gd name="connsiteY4" fmla="*/ 152483 h 1025301"/>
              <a:gd name="connsiteX5" fmla="*/ 0 w 9437748"/>
              <a:gd name="connsiteY5" fmla="*/ 1025301 h 1025301"/>
              <a:gd name="connsiteX6" fmla="*/ 0 w 9437748"/>
              <a:gd name="connsiteY6" fmla="*/ 890635 h 102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48" h="1025301">
                <a:moveTo>
                  <a:pt x="0" y="890635"/>
                </a:moveTo>
                <a:cubicBezTo>
                  <a:pt x="550059" y="797693"/>
                  <a:pt x="1506208" y="320208"/>
                  <a:pt x="3156524" y="93845"/>
                </a:cubicBezTo>
                <a:cubicBezTo>
                  <a:pt x="4806840" y="-132518"/>
                  <a:pt x="7860446" y="103735"/>
                  <a:pt x="9437748" y="246245"/>
                </a:cubicBezTo>
                <a:lnTo>
                  <a:pt x="9437748" y="410651"/>
                </a:lnTo>
                <a:cubicBezTo>
                  <a:pt x="8465291" y="346718"/>
                  <a:pt x="5371905" y="50041"/>
                  <a:pt x="3798947" y="152483"/>
                </a:cubicBezTo>
                <a:cubicBezTo>
                  <a:pt x="2225989" y="254925"/>
                  <a:pt x="700314" y="917826"/>
                  <a:pt x="0" y="1025301"/>
                </a:cubicBezTo>
                <a:lnTo>
                  <a:pt x="0" y="890635"/>
                </a:lnTo>
                <a:close/>
              </a:path>
            </a:pathLst>
          </a:custGeom>
          <a:gradFill>
            <a:gsLst>
              <a:gs pos="0">
                <a:schemeClr val="accent6">
                  <a:lumMod val="40000"/>
                  <a:lumOff val="60000"/>
                </a:schemeClr>
              </a:gs>
              <a:gs pos="65000">
                <a:schemeClr val="accent6">
                  <a:lumMod val="60000"/>
                  <a:lumOff val="40000"/>
                </a:schemeClr>
              </a:gs>
              <a:gs pos="100000">
                <a:schemeClr val="accent6">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352800" y="800100"/>
            <a:ext cx="7696200" cy="45148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3178629" y="228601"/>
            <a:ext cx="6553202" cy="39409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8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1" r:id="rId15"/>
    <p:sldLayoutId id="2147483662"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6857" y="2"/>
            <a:ext cx="2143125" cy="5143498"/>
          </a:xfrm>
          <a:prstGeom prst="rect">
            <a:avLst/>
          </a:prstGeom>
        </p:spPr>
      </p:pic>
      <p:sp>
        <p:nvSpPr>
          <p:cNvPr id="15" name="Rectangle 8"/>
          <p:cNvSpPr/>
          <p:nvPr userDrawn="1"/>
        </p:nvSpPr>
        <p:spPr>
          <a:xfrm>
            <a:off x="1262324" y="-52176"/>
            <a:ext cx="7946988" cy="5252826"/>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 name="connsiteX0" fmla="*/ 0 w 9286089"/>
              <a:gd name="connsiteY0" fmla="*/ 4550266 h 6971148"/>
              <a:gd name="connsiteX1" fmla="*/ 5156143 w 9286089"/>
              <a:gd name="connsiteY1" fmla="*/ 5381834 h 6971148"/>
              <a:gd name="connsiteX2" fmla="*/ 9286089 w 9286089"/>
              <a:gd name="connsiteY2" fmla="*/ 37 h 6971148"/>
              <a:gd name="connsiteX3" fmla="*/ 9183857 w 9286089"/>
              <a:gd name="connsiteY3" fmla="*/ 6971148 h 6971148"/>
              <a:gd name="connsiteX4" fmla="*/ 32657 w 9286089"/>
              <a:gd name="connsiteY4" fmla="*/ 6971148 h 6971148"/>
              <a:gd name="connsiteX5" fmla="*/ 0 w 9286089"/>
              <a:gd name="connsiteY5" fmla="*/ 4550266 h 6971148"/>
              <a:gd name="connsiteX0" fmla="*/ 790821 w 10076910"/>
              <a:gd name="connsiteY0" fmla="*/ 4600749 h 7021631"/>
              <a:gd name="connsiteX1" fmla="*/ 392348 w 10076910"/>
              <a:gd name="connsiteY1" fmla="*/ 33003 h 7021631"/>
              <a:gd name="connsiteX2" fmla="*/ 10076910 w 10076910"/>
              <a:gd name="connsiteY2" fmla="*/ 50520 h 7021631"/>
              <a:gd name="connsiteX3" fmla="*/ 9974678 w 10076910"/>
              <a:gd name="connsiteY3" fmla="*/ 7021631 h 7021631"/>
              <a:gd name="connsiteX4" fmla="*/ 823478 w 10076910"/>
              <a:gd name="connsiteY4" fmla="*/ 7021631 h 7021631"/>
              <a:gd name="connsiteX5" fmla="*/ 790821 w 10076910"/>
              <a:gd name="connsiteY5" fmla="*/ 4600749 h 7021631"/>
              <a:gd name="connsiteX0" fmla="*/ 978435 w 10264524"/>
              <a:gd name="connsiteY0" fmla="*/ 4600749 h 7021631"/>
              <a:gd name="connsiteX1" fmla="*/ 579962 w 10264524"/>
              <a:gd name="connsiteY1" fmla="*/ 33003 h 7021631"/>
              <a:gd name="connsiteX2" fmla="*/ 10264524 w 10264524"/>
              <a:gd name="connsiteY2" fmla="*/ 50520 h 7021631"/>
              <a:gd name="connsiteX3" fmla="*/ 10162292 w 10264524"/>
              <a:gd name="connsiteY3" fmla="*/ 7021631 h 7021631"/>
              <a:gd name="connsiteX4" fmla="*/ 1011092 w 10264524"/>
              <a:gd name="connsiteY4" fmla="*/ 7021631 h 7021631"/>
              <a:gd name="connsiteX5" fmla="*/ 978435 w 10264524"/>
              <a:gd name="connsiteY5" fmla="*/ 4600749 h 7021631"/>
              <a:gd name="connsiteX0" fmla="*/ 1739369 w 11025458"/>
              <a:gd name="connsiteY0" fmla="*/ 4600749 h 7097831"/>
              <a:gd name="connsiteX1" fmla="*/ 1340896 w 11025458"/>
              <a:gd name="connsiteY1" fmla="*/ 33003 h 7097831"/>
              <a:gd name="connsiteX2" fmla="*/ 11025458 w 11025458"/>
              <a:gd name="connsiteY2" fmla="*/ 50520 h 7097831"/>
              <a:gd name="connsiteX3" fmla="*/ 10923226 w 11025458"/>
              <a:gd name="connsiteY3" fmla="*/ 7021631 h 7097831"/>
              <a:gd name="connsiteX4" fmla="*/ 0 w 11025458"/>
              <a:gd name="connsiteY4" fmla="*/ 7097831 h 7097831"/>
              <a:gd name="connsiteX5" fmla="*/ 1739369 w 11025458"/>
              <a:gd name="connsiteY5" fmla="*/ 4600749 h 7097831"/>
              <a:gd name="connsiteX0" fmla="*/ 1739369 w 11025458"/>
              <a:gd name="connsiteY0" fmla="*/ 4600749 h 7097831"/>
              <a:gd name="connsiteX1" fmla="*/ 1340896 w 11025458"/>
              <a:gd name="connsiteY1" fmla="*/ 33003 h 7097831"/>
              <a:gd name="connsiteX2" fmla="*/ 11025458 w 11025458"/>
              <a:gd name="connsiteY2" fmla="*/ 50520 h 7097831"/>
              <a:gd name="connsiteX3" fmla="*/ 10991381 w 11025458"/>
              <a:gd name="connsiteY3" fmla="*/ 7086945 h 7097831"/>
              <a:gd name="connsiteX4" fmla="*/ 0 w 11025458"/>
              <a:gd name="connsiteY4" fmla="*/ 7097831 h 7097831"/>
              <a:gd name="connsiteX5" fmla="*/ 1739369 w 11025458"/>
              <a:gd name="connsiteY5" fmla="*/ 4600749 h 7097831"/>
              <a:gd name="connsiteX0" fmla="*/ 1296362 w 11025458"/>
              <a:gd name="connsiteY0" fmla="*/ 4415692 h 7097831"/>
              <a:gd name="connsiteX1" fmla="*/ 1340896 w 11025458"/>
              <a:gd name="connsiteY1" fmla="*/ 33003 h 7097831"/>
              <a:gd name="connsiteX2" fmla="*/ 11025458 w 11025458"/>
              <a:gd name="connsiteY2" fmla="*/ 50520 h 7097831"/>
              <a:gd name="connsiteX3" fmla="*/ 10991381 w 11025458"/>
              <a:gd name="connsiteY3" fmla="*/ 7086945 h 7097831"/>
              <a:gd name="connsiteX4" fmla="*/ 0 w 11025458"/>
              <a:gd name="connsiteY4" fmla="*/ 7097831 h 7097831"/>
              <a:gd name="connsiteX5" fmla="*/ 1296362 w 11025458"/>
              <a:gd name="connsiteY5" fmla="*/ 4415692 h 7097831"/>
              <a:gd name="connsiteX0" fmla="*/ 1810534 w 11539630"/>
              <a:gd name="connsiteY0" fmla="*/ 4415692 h 7097831"/>
              <a:gd name="connsiteX1" fmla="*/ 1855068 w 11539630"/>
              <a:gd name="connsiteY1" fmla="*/ 33003 h 7097831"/>
              <a:gd name="connsiteX2" fmla="*/ 11539630 w 11539630"/>
              <a:gd name="connsiteY2" fmla="*/ 50520 h 7097831"/>
              <a:gd name="connsiteX3" fmla="*/ 11505553 w 11539630"/>
              <a:gd name="connsiteY3" fmla="*/ 7086945 h 7097831"/>
              <a:gd name="connsiteX4" fmla="*/ 514172 w 11539630"/>
              <a:gd name="connsiteY4" fmla="*/ 7097831 h 7097831"/>
              <a:gd name="connsiteX5" fmla="*/ 1810534 w 11539630"/>
              <a:gd name="connsiteY5" fmla="*/ 4415692 h 7097831"/>
              <a:gd name="connsiteX0" fmla="*/ 1296362 w 11025458"/>
              <a:gd name="connsiteY0" fmla="*/ 4415692 h 7097831"/>
              <a:gd name="connsiteX1" fmla="*/ 1340896 w 11025458"/>
              <a:gd name="connsiteY1" fmla="*/ 33003 h 7097831"/>
              <a:gd name="connsiteX2" fmla="*/ 11025458 w 11025458"/>
              <a:gd name="connsiteY2" fmla="*/ 50520 h 7097831"/>
              <a:gd name="connsiteX3" fmla="*/ 10991381 w 11025458"/>
              <a:gd name="connsiteY3" fmla="*/ 7086945 h 7097831"/>
              <a:gd name="connsiteX4" fmla="*/ 0 w 11025458"/>
              <a:gd name="connsiteY4" fmla="*/ 7097831 h 7097831"/>
              <a:gd name="connsiteX5" fmla="*/ 1296362 w 11025458"/>
              <a:gd name="connsiteY5" fmla="*/ 4415692 h 7097831"/>
              <a:gd name="connsiteX0" fmla="*/ 1296362 w 11025458"/>
              <a:gd name="connsiteY0" fmla="*/ 4415692 h 7097831"/>
              <a:gd name="connsiteX1" fmla="*/ 1340896 w 11025458"/>
              <a:gd name="connsiteY1" fmla="*/ 33003 h 7097831"/>
              <a:gd name="connsiteX2" fmla="*/ 11025458 w 11025458"/>
              <a:gd name="connsiteY2" fmla="*/ 50520 h 7097831"/>
              <a:gd name="connsiteX3" fmla="*/ 10991381 w 11025458"/>
              <a:gd name="connsiteY3" fmla="*/ 7086945 h 7097831"/>
              <a:gd name="connsiteX4" fmla="*/ 0 w 11025458"/>
              <a:gd name="connsiteY4" fmla="*/ 7097831 h 7097831"/>
              <a:gd name="connsiteX5" fmla="*/ 1296362 w 11025458"/>
              <a:gd name="connsiteY5" fmla="*/ 4415692 h 7097831"/>
              <a:gd name="connsiteX0" fmla="*/ 1296362 w 11025458"/>
              <a:gd name="connsiteY0" fmla="*/ 4451209 h 7133348"/>
              <a:gd name="connsiteX1" fmla="*/ 1000122 w 11025458"/>
              <a:gd name="connsiteY1" fmla="*/ 24977 h 7133348"/>
              <a:gd name="connsiteX2" fmla="*/ 11025458 w 11025458"/>
              <a:gd name="connsiteY2" fmla="*/ 86037 h 7133348"/>
              <a:gd name="connsiteX3" fmla="*/ 10991381 w 11025458"/>
              <a:gd name="connsiteY3" fmla="*/ 7122462 h 7133348"/>
              <a:gd name="connsiteX4" fmla="*/ 0 w 11025458"/>
              <a:gd name="connsiteY4" fmla="*/ 7133348 h 7133348"/>
              <a:gd name="connsiteX5" fmla="*/ 1296362 w 11025458"/>
              <a:gd name="connsiteY5" fmla="*/ 4451209 h 7133348"/>
              <a:gd name="connsiteX0" fmla="*/ 1296362 w 11025458"/>
              <a:gd name="connsiteY0" fmla="*/ 4451209 h 7133348"/>
              <a:gd name="connsiteX1" fmla="*/ 1000122 w 11025458"/>
              <a:gd name="connsiteY1" fmla="*/ 24977 h 7133348"/>
              <a:gd name="connsiteX2" fmla="*/ 11025458 w 11025458"/>
              <a:gd name="connsiteY2" fmla="*/ 86037 h 7133348"/>
              <a:gd name="connsiteX3" fmla="*/ 10991381 w 11025458"/>
              <a:gd name="connsiteY3" fmla="*/ 7122462 h 7133348"/>
              <a:gd name="connsiteX4" fmla="*/ 0 w 11025458"/>
              <a:gd name="connsiteY4" fmla="*/ 7133348 h 7133348"/>
              <a:gd name="connsiteX5" fmla="*/ 1296362 w 11025458"/>
              <a:gd name="connsiteY5" fmla="*/ 4451209 h 7133348"/>
              <a:gd name="connsiteX0" fmla="*/ 1296362 w 11025458"/>
              <a:gd name="connsiteY0" fmla="*/ 4377353 h 7059492"/>
              <a:gd name="connsiteX1" fmla="*/ 1000122 w 11025458"/>
              <a:gd name="connsiteY1" fmla="*/ 59979 h 7059492"/>
              <a:gd name="connsiteX2" fmla="*/ 11025458 w 11025458"/>
              <a:gd name="connsiteY2" fmla="*/ 12181 h 7059492"/>
              <a:gd name="connsiteX3" fmla="*/ 10991381 w 11025458"/>
              <a:gd name="connsiteY3" fmla="*/ 7048606 h 7059492"/>
              <a:gd name="connsiteX4" fmla="*/ 0 w 11025458"/>
              <a:gd name="connsiteY4" fmla="*/ 7059492 h 7059492"/>
              <a:gd name="connsiteX5" fmla="*/ 1296362 w 11025458"/>
              <a:gd name="connsiteY5" fmla="*/ 4377353 h 7059492"/>
              <a:gd name="connsiteX0" fmla="*/ 1296362 w 11025458"/>
              <a:gd name="connsiteY0" fmla="*/ 4365172 h 7047311"/>
              <a:gd name="connsiteX1" fmla="*/ 1000122 w 11025458"/>
              <a:gd name="connsiteY1" fmla="*/ 47798 h 7047311"/>
              <a:gd name="connsiteX2" fmla="*/ 11025458 w 11025458"/>
              <a:gd name="connsiteY2" fmla="*/ 0 h 7047311"/>
              <a:gd name="connsiteX3" fmla="*/ 10991381 w 11025458"/>
              <a:gd name="connsiteY3" fmla="*/ 7036425 h 7047311"/>
              <a:gd name="connsiteX4" fmla="*/ 0 w 11025458"/>
              <a:gd name="connsiteY4" fmla="*/ 7047311 h 7047311"/>
              <a:gd name="connsiteX5" fmla="*/ 1296362 w 11025458"/>
              <a:gd name="connsiteY5" fmla="*/ 4365172 h 7047311"/>
              <a:gd name="connsiteX0" fmla="*/ 1296362 w 11025458"/>
              <a:gd name="connsiteY0" fmla="*/ 4321629 h 7003768"/>
              <a:gd name="connsiteX1" fmla="*/ 1000122 w 11025458"/>
              <a:gd name="connsiteY1" fmla="*/ 4255 h 7003768"/>
              <a:gd name="connsiteX2" fmla="*/ 11025458 w 11025458"/>
              <a:gd name="connsiteY2" fmla="*/ 0 h 7003768"/>
              <a:gd name="connsiteX3" fmla="*/ 10991381 w 11025458"/>
              <a:gd name="connsiteY3" fmla="*/ 6992882 h 7003768"/>
              <a:gd name="connsiteX4" fmla="*/ 0 w 11025458"/>
              <a:gd name="connsiteY4" fmla="*/ 7003768 h 7003768"/>
              <a:gd name="connsiteX5" fmla="*/ 1296362 w 11025458"/>
              <a:gd name="connsiteY5" fmla="*/ 4321629 h 7003768"/>
              <a:gd name="connsiteX0" fmla="*/ 1177091 w 11025458"/>
              <a:gd name="connsiteY0" fmla="*/ 4299857 h 7003768"/>
              <a:gd name="connsiteX1" fmla="*/ 1000122 w 11025458"/>
              <a:gd name="connsiteY1" fmla="*/ 4255 h 7003768"/>
              <a:gd name="connsiteX2" fmla="*/ 11025458 w 11025458"/>
              <a:gd name="connsiteY2" fmla="*/ 0 h 7003768"/>
              <a:gd name="connsiteX3" fmla="*/ 10991381 w 11025458"/>
              <a:gd name="connsiteY3" fmla="*/ 6992882 h 7003768"/>
              <a:gd name="connsiteX4" fmla="*/ 0 w 11025458"/>
              <a:gd name="connsiteY4" fmla="*/ 7003768 h 7003768"/>
              <a:gd name="connsiteX5" fmla="*/ 1177091 w 11025458"/>
              <a:gd name="connsiteY5" fmla="*/ 4299857 h 700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25458" h="7003768">
                <a:moveTo>
                  <a:pt x="1177091" y="4299857"/>
                </a:moveTo>
                <a:cubicBezTo>
                  <a:pt x="1343778" y="3133272"/>
                  <a:pt x="997283" y="982156"/>
                  <a:pt x="1000122" y="4255"/>
                </a:cubicBezTo>
                <a:lnTo>
                  <a:pt x="11025458" y="0"/>
                </a:lnTo>
                <a:lnTo>
                  <a:pt x="10991381" y="6992882"/>
                </a:lnTo>
                <a:lnTo>
                  <a:pt x="0" y="7003768"/>
                </a:lnTo>
                <a:cubicBezTo>
                  <a:pt x="479924" y="6123130"/>
                  <a:pt x="1010404" y="5466442"/>
                  <a:pt x="1177091" y="429985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4/24/2015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25" name="Rectangle 24"/>
          <p:cNvSpPr/>
          <p:nvPr userDrawn="1"/>
        </p:nvSpPr>
        <p:spPr>
          <a:xfrm>
            <a:off x="-2667000" y="-228600"/>
            <a:ext cx="2111829" cy="513533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478804" y="-52176"/>
            <a:ext cx="6743614" cy="5252826"/>
          </a:xfrm>
          <a:prstGeom prst="rect">
            <a:avLst/>
          </a:prstGeom>
        </p:spPr>
      </p:pic>
      <p:sp>
        <p:nvSpPr>
          <p:cNvPr id="3" name="Text Placeholder 2"/>
          <p:cNvSpPr>
            <a:spLocks noGrp="1"/>
          </p:cNvSpPr>
          <p:nvPr>
            <p:ph type="body" idx="1"/>
          </p:nvPr>
        </p:nvSpPr>
        <p:spPr>
          <a:xfrm>
            <a:off x="3352800" y="800100"/>
            <a:ext cx="7696200" cy="45148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3178629" y="228601"/>
            <a:ext cx="6553202" cy="39409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7" name="Rectangle 10"/>
          <p:cNvSpPr/>
          <p:nvPr userDrawn="1"/>
        </p:nvSpPr>
        <p:spPr>
          <a:xfrm rot="16200000" flipH="1">
            <a:off x="-980656" y="2150034"/>
            <a:ext cx="5429250" cy="943288"/>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50" h="943288">
                <a:moveTo>
                  <a:pt x="0" y="696686"/>
                </a:moveTo>
                <a:cubicBezTo>
                  <a:pt x="594264" y="741370"/>
                  <a:pt x="1983088" y="845457"/>
                  <a:pt x="3775230" y="794658"/>
                </a:cubicBezTo>
                <a:cubicBezTo>
                  <a:pt x="5567372" y="743859"/>
                  <a:pt x="7229756" y="725714"/>
                  <a:pt x="9426698" y="0"/>
                </a:cubicBezTo>
                <a:cubicBezTo>
                  <a:pt x="9426698" y="63032"/>
                  <a:pt x="9437750" y="126064"/>
                  <a:pt x="9437750" y="189096"/>
                </a:cubicBezTo>
                <a:cubicBezTo>
                  <a:pt x="7990090" y="625906"/>
                  <a:pt x="5890985" y="1009778"/>
                  <a:pt x="3853875" y="933578"/>
                </a:cubicBezTo>
                <a:cubicBezTo>
                  <a:pt x="1816765" y="857378"/>
                  <a:pt x="1284626" y="916228"/>
                  <a:pt x="1" y="907553"/>
                </a:cubicBezTo>
                <a:cubicBezTo>
                  <a:pt x="1" y="808236"/>
                  <a:pt x="0" y="796003"/>
                  <a:pt x="0" y="696686"/>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Rectangle 10"/>
          <p:cNvSpPr/>
          <p:nvPr userDrawn="1"/>
        </p:nvSpPr>
        <p:spPr>
          <a:xfrm rot="16200000" flipV="1">
            <a:off x="-991542" y="2037409"/>
            <a:ext cx="5429250" cy="1125832"/>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1003447"/>
              <a:gd name="connsiteX1" fmla="*/ 3178627 w 9448800"/>
              <a:gd name="connsiteY1" fmla="*/ 2595 h 1003447"/>
              <a:gd name="connsiteX2" fmla="*/ 9448800 w 9448800"/>
              <a:gd name="connsiteY2" fmla="*/ 154995 h 1003447"/>
              <a:gd name="connsiteX3" fmla="*/ 9448800 w 9448800"/>
              <a:gd name="connsiteY3" fmla="*/ 289661 h 1003447"/>
              <a:gd name="connsiteX4" fmla="*/ 3809999 w 9448800"/>
              <a:gd name="connsiteY4" fmla="*/ 130629 h 1003447"/>
              <a:gd name="connsiteX5" fmla="*/ 11052 w 9448800"/>
              <a:gd name="connsiteY5" fmla="*/ 1003447 h 1003447"/>
              <a:gd name="connsiteX6" fmla="*/ 0 w 9448800"/>
              <a:gd name="connsiteY6" fmla="*/ 154995 h 1003447"/>
              <a:gd name="connsiteX0" fmla="*/ 66307 w 9437748"/>
              <a:gd name="connsiteY0" fmla="*/ 869512 h 1033919"/>
              <a:gd name="connsiteX1" fmla="*/ 3167575 w 9437748"/>
              <a:gd name="connsiteY1" fmla="*/ 33067 h 1033919"/>
              <a:gd name="connsiteX2" fmla="*/ 9437748 w 9437748"/>
              <a:gd name="connsiteY2" fmla="*/ 185467 h 1033919"/>
              <a:gd name="connsiteX3" fmla="*/ 9437748 w 9437748"/>
              <a:gd name="connsiteY3" fmla="*/ 320133 h 1033919"/>
              <a:gd name="connsiteX4" fmla="*/ 3798947 w 9437748"/>
              <a:gd name="connsiteY4" fmla="*/ 161101 h 1033919"/>
              <a:gd name="connsiteX5" fmla="*/ 0 w 9437748"/>
              <a:gd name="connsiteY5" fmla="*/ 1033919 h 1033919"/>
              <a:gd name="connsiteX6" fmla="*/ 66307 w 9437748"/>
              <a:gd name="connsiteY6" fmla="*/ 869512 h 1033919"/>
              <a:gd name="connsiteX0" fmla="*/ 66307 w 9437748"/>
              <a:gd name="connsiteY0" fmla="*/ 939606 h 1104013"/>
              <a:gd name="connsiteX1" fmla="*/ 3167575 w 9437748"/>
              <a:gd name="connsiteY1" fmla="*/ 103161 h 1104013"/>
              <a:gd name="connsiteX2" fmla="*/ 9437748 w 9437748"/>
              <a:gd name="connsiteY2" fmla="*/ 255561 h 1104013"/>
              <a:gd name="connsiteX3" fmla="*/ 9437748 w 9437748"/>
              <a:gd name="connsiteY3" fmla="*/ 390227 h 1104013"/>
              <a:gd name="connsiteX4" fmla="*/ 3798947 w 9437748"/>
              <a:gd name="connsiteY4" fmla="*/ 231195 h 1104013"/>
              <a:gd name="connsiteX5" fmla="*/ 0 w 9437748"/>
              <a:gd name="connsiteY5" fmla="*/ 1104013 h 1104013"/>
              <a:gd name="connsiteX6" fmla="*/ 66307 w 9437748"/>
              <a:gd name="connsiteY6" fmla="*/ 939606 h 1104013"/>
              <a:gd name="connsiteX0" fmla="*/ 66307 w 9437748"/>
              <a:gd name="connsiteY0" fmla="*/ 883806 h 1048213"/>
              <a:gd name="connsiteX1" fmla="*/ 3156524 w 9437748"/>
              <a:gd name="connsiteY1" fmla="*/ 116757 h 1048213"/>
              <a:gd name="connsiteX2" fmla="*/ 9437748 w 9437748"/>
              <a:gd name="connsiteY2" fmla="*/ 199761 h 1048213"/>
              <a:gd name="connsiteX3" fmla="*/ 9437748 w 9437748"/>
              <a:gd name="connsiteY3" fmla="*/ 334427 h 1048213"/>
              <a:gd name="connsiteX4" fmla="*/ 3798947 w 9437748"/>
              <a:gd name="connsiteY4" fmla="*/ 175395 h 1048213"/>
              <a:gd name="connsiteX5" fmla="*/ 0 w 9437748"/>
              <a:gd name="connsiteY5" fmla="*/ 1048213 h 1048213"/>
              <a:gd name="connsiteX6" fmla="*/ 66307 w 9437748"/>
              <a:gd name="connsiteY6" fmla="*/ 883806 h 1048213"/>
              <a:gd name="connsiteX0" fmla="*/ 0 w 9437748"/>
              <a:gd name="connsiteY0" fmla="*/ 841767 h 976433"/>
              <a:gd name="connsiteX1" fmla="*/ 3156524 w 9437748"/>
              <a:gd name="connsiteY1" fmla="*/ 44977 h 976433"/>
              <a:gd name="connsiteX2" fmla="*/ 9437748 w 9437748"/>
              <a:gd name="connsiteY2" fmla="*/ 127981 h 976433"/>
              <a:gd name="connsiteX3" fmla="*/ 9437748 w 9437748"/>
              <a:gd name="connsiteY3" fmla="*/ 262647 h 976433"/>
              <a:gd name="connsiteX4" fmla="*/ 3798947 w 9437748"/>
              <a:gd name="connsiteY4" fmla="*/ 103615 h 976433"/>
              <a:gd name="connsiteX5" fmla="*/ 0 w 9437748"/>
              <a:gd name="connsiteY5" fmla="*/ 976433 h 976433"/>
              <a:gd name="connsiteX6" fmla="*/ 0 w 9437748"/>
              <a:gd name="connsiteY6" fmla="*/ 841767 h 976433"/>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314739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93859 h 1028525"/>
              <a:gd name="connsiteX1" fmla="*/ 3156524 w 9437748"/>
              <a:gd name="connsiteY1" fmla="*/ 97069 h 1028525"/>
              <a:gd name="connsiteX2" fmla="*/ 9437748 w 9437748"/>
              <a:gd name="connsiteY2" fmla="*/ 180073 h 1028525"/>
              <a:gd name="connsiteX3" fmla="*/ 9437748 w 9437748"/>
              <a:gd name="connsiteY3" fmla="*/ 413875 h 1028525"/>
              <a:gd name="connsiteX4" fmla="*/ 3798947 w 9437748"/>
              <a:gd name="connsiteY4" fmla="*/ 155707 h 1028525"/>
              <a:gd name="connsiteX5" fmla="*/ 0 w 9437748"/>
              <a:gd name="connsiteY5" fmla="*/ 1028525 h 1028525"/>
              <a:gd name="connsiteX6" fmla="*/ 0 w 9437748"/>
              <a:gd name="connsiteY6" fmla="*/ 893859 h 1028525"/>
              <a:gd name="connsiteX0" fmla="*/ 0 w 9437748"/>
              <a:gd name="connsiteY0" fmla="*/ 827298 h 961964"/>
              <a:gd name="connsiteX1" fmla="*/ 3156524 w 9437748"/>
              <a:gd name="connsiteY1" fmla="*/ 30508 h 961964"/>
              <a:gd name="connsiteX2" fmla="*/ 9437748 w 9437748"/>
              <a:gd name="connsiteY2" fmla="*/ 182908 h 961964"/>
              <a:gd name="connsiteX3" fmla="*/ 9437748 w 9437748"/>
              <a:gd name="connsiteY3" fmla="*/ 347314 h 961964"/>
              <a:gd name="connsiteX4" fmla="*/ 3798947 w 9437748"/>
              <a:gd name="connsiteY4" fmla="*/ 89146 h 961964"/>
              <a:gd name="connsiteX5" fmla="*/ 0 w 9437748"/>
              <a:gd name="connsiteY5" fmla="*/ 961964 h 961964"/>
              <a:gd name="connsiteX6" fmla="*/ 0 w 9437748"/>
              <a:gd name="connsiteY6" fmla="*/ 827298 h 961964"/>
              <a:gd name="connsiteX0" fmla="*/ 0 w 9437748"/>
              <a:gd name="connsiteY0" fmla="*/ 838571 h 973237"/>
              <a:gd name="connsiteX1" fmla="*/ 3156524 w 9437748"/>
              <a:gd name="connsiteY1" fmla="*/ 41781 h 973237"/>
              <a:gd name="connsiteX2" fmla="*/ 9437748 w 9437748"/>
              <a:gd name="connsiteY2" fmla="*/ 194181 h 973237"/>
              <a:gd name="connsiteX3" fmla="*/ 9437748 w 9437748"/>
              <a:gd name="connsiteY3" fmla="*/ 358587 h 973237"/>
              <a:gd name="connsiteX4" fmla="*/ 3798947 w 9437748"/>
              <a:gd name="connsiteY4" fmla="*/ 100419 h 973237"/>
              <a:gd name="connsiteX5" fmla="*/ 0 w 9437748"/>
              <a:gd name="connsiteY5" fmla="*/ 973237 h 973237"/>
              <a:gd name="connsiteX6" fmla="*/ 0 w 9437748"/>
              <a:gd name="connsiteY6" fmla="*/ 838571 h 973237"/>
              <a:gd name="connsiteX0" fmla="*/ 0 w 9437748"/>
              <a:gd name="connsiteY0" fmla="*/ 890635 h 1025301"/>
              <a:gd name="connsiteX1" fmla="*/ 3156524 w 9437748"/>
              <a:gd name="connsiteY1" fmla="*/ 93845 h 1025301"/>
              <a:gd name="connsiteX2" fmla="*/ 9437748 w 9437748"/>
              <a:gd name="connsiteY2" fmla="*/ 246245 h 1025301"/>
              <a:gd name="connsiteX3" fmla="*/ 9437748 w 9437748"/>
              <a:gd name="connsiteY3" fmla="*/ 410651 h 1025301"/>
              <a:gd name="connsiteX4" fmla="*/ 3798947 w 9437748"/>
              <a:gd name="connsiteY4" fmla="*/ 152483 h 1025301"/>
              <a:gd name="connsiteX5" fmla="*/ 0 w 9437748"/>
              <a:gd name="connsiteY5" fmla="*/ 1025301 h 1025301"/>
              <a:gd name="connsiteX6" fmla="*/ 0 w 9437748"/>
              <a:gd name="connsiteY6" fmla="*/ 890635 h 102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48" h="1025301">
                <a:moveTo>
                  <a:pt x="0" y="890635"/>
                </a:moveTo>
                <a:cubicBezTo>
                  <a:pt x="550059" y="797693"/>
                  <a:pt x="1506208" y="320208"/>
                  <a:pt x="3156524" y="93845"/>
                </a:cubicBezTo>
                <a:cubicBezTo>
                  <a:pt x="4806840" y="-132518"/>
                  <a:pt x="7860446" y="103735"/>
                  <a:pt x="9437748" y="246245"/>
                </a:cubicBezTo>
                <a:lnTo>
                  <a:pt x="9437748" y="410651"/>
                </a:lnTo>
                <a:cubicBezTo>
                  <a:pt x="8465291" y="346718"/>
                  <a:pt x="5371905" y="50041"/>
                  <a:pt x="3798947" y="152483"/>
                </a:cubicBezTo>
                <a:cubicBezTo>
                  <a:pt x="2225989" y="254925"/>
                  <a:pt x="700314" y="917826"/>
                  <a:pt x="0" y="1025301"/>
                </a:cubicBezTo>
                <a:lnTo>
                  <a:pt x="0" y="890635"/>
                </a:lnTo>
                <a:close/>
              </a:path>
            </a:pathLst>
          </a:custGeom>
          <a:gradFill>
            <a:gsLst>
              <a:gs pos="0">
                <a:schemeClr val="accent6">
                  <a:lumMod val="40000"/>
                  <a:lumOff val="60000"/>
                </a:schemeClr>
              </a:gs>
              <a:gs pos="65000">
                <a:schemeClr val="accent6">
                  <a:lumMod val="60000"/>
                  <a:lumOff val="40000"/>
                </a:schemeClr>
              </a:gs>
              <a:gs pos="100000">
                <a:schemeClr val="accent6">
                  <a:lumMod val="75000"/>
                </a:schemeClr>
              </a:gs>
            </a:gsLs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97056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6"/>
                </a:solidFill>
              </a:rPr>
              <a:t>G</a:t>
            </a:r>
            <a:r>
              <a:rPr lang="en-US" dirty="0" smtClean="0">
                <a:solidFill>
                  <a:schemeClr val="bg1">
                    <a:lumMod val="10000"/>
                  </a:schemeClr>
                </a:solidFill>
              </a:rPr>
              <a:t>ood </a:t>
            </a:r>
            <a:r>
              <a:rPr lang="en-US" dirty="0" smtClean="0">
                <a:solidFill>
                  <a:schemeClr val="accent6"/>
                </a:solidFill>
              </a:rPr>
              <a:t>C</a:t>
            </a:r>
            <a:r>
              <a:rPr lang="en-US" dirty="0" smtClean="0">
                <a:solidFill>
                  <a:schemeClr val="bg1">
                    <a:lumMod val="10000"/>
                  </a:schemeClr>
                </a:solidFill>
              </a:rPr>
              <a:t>linical </a:t>
            </a:r>
            <a:r>
              <a:rPr lang="en-US" dirty="0" smtClean="0">
                <a:solidFill>
                  <a:schemeClr val="accent6"/>
                </a:solidFill>
              </a:rPr>
              <a:t>P</a:t>
            </a:r>
            <a:r>
              <a:rPr lang="en-US" dirty="0" smtClean="0">
                <a:solidFill>
                  <a:schemeClr val="bg1">
                    <a:lumMod val="10000"/>
                  </a:schemeClr>
                </a:solidFill>
              </a:rPr>
              <a:t>ractice (</a:t>
            </a:r>
            <a:r>
              <a:rPr lang="en-US" dirty="0" smtClean="0">
                <a:solidFill>
                  <a:schemeClr val="accent6"/>
                </a:solidFill>
              </a:rPr>
              <a:t>GCP</a:t>
            </a:r>
            <a:r>
              <a:rPr lang="en-US" dirty="0" smtClean="0">
                <a:solidFill>
                  <a:schemeClr val="bg1">
                    <a:lumMod val="10000"/>
                  </a:schemeClr>
                </a:solidFill>
              </a:rPr>
              <a:t>)</a:t>
            </a:r>
            <a:endParaRPr lang="en-US" dirty="0">
              <a:solidFill>
                <a:schemeClr val="accent2">
                  <a:lumMod val="75000"/>
                </a:schemeClr>
              </a:solidFill>
            </a:endParaRPr>
          </a:p>
        </p:txBody>
      </p:sp>
      <p:sp>
        <p:nvSpPr>
          <p:cNvPr id="3" name="Subtitle 2"/>
          <p:cNvSpPr>
            <a:spLocks noGrp="1"/>
          </p:cNvSpPr>
          <p:nvPr>
            <p:ph type="subTitle" idx="1"/>
          </p:nvPr>
        </p:nvSpPr>
        <p:spPr>
          <a:xfrm>
            <a:off x="381000" y="4563776"/>
            <a:ext cx="6400800" cy="514350"/>
          </a:xfrm>
        </p:spPr>
        <p:txBody>
          <a:bodyPr/>
          <a:lstStyle/>
          <a:p>
            <a:r>
              <a:rPr lang="en-US" dirty="0" smtClean="0">
                <a:solidFill>
                  <a:schemeClr val="accent6"/>
                </a:solidFill>
              </a:rPr>
              <a:t>Sponsor Roles &amp; Responsibilities</a:t>
            </a:r>
            <a:endParaRPr lang="en-US" dirty="0">
              <a:solidFill>
                <a:schemeClr val="accent6"/>
              </a:solidFill>
            </a:endParaRPr>
          </a:p>
        </p:txBody>
      </p:sp>
      <p:pic>
        <p:nvPicPr>
          <p:cNvPr id="5" name="Picture 4"/>
          <p:cNvPicPr>
            <a:picLocks noChangeAspect="1"/>
          </p:cNvPicPr>
          <p:nvPr/>
        </p:nvPicPr>
        <p:blipFill>
          <a:blip r:embed="rId2"/>
          <a:stretch>
            <a:fillRect/>
          </a:stretch>
        </p:blipFill>
        <p:spPr>
          <a:xfrm>
            <a:off x="7531649" y="3984052"/>
            <a:ext cx="1612351" cy="1159448"/>
          </a:xfrm>
          <a:prstGeom prst="rect">
            <a:avLst/>
          </a:prstGeom>
        </p:spPr>
      </p:pic>
    </p:spTree>
    <p:extLst>
      <p:ext uri="{BB962C8B-B14F-4D97-AF65-F5344CB8AC3E}">
        <p14:creationId xmlns:p14="http://schemas.microsoft.com/office/powerpoint/2010/main" val="2477459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798" y="285750"/>
            <a:ext cx="6553202" cy="394097"/>
          </a:xfrm>
        </p:spPr>
        <p:txBody>
          <a:bodyPr>
            <a:normAutofit fontScale="90000"/>
          </a:bodyPr>
          <a:lstStyle/>
          <a:p>
            <a:r>
              <a:rPr lang="en-US" dirty="0" smtClean="0">
                <a:solidFill>
                  <a:schemeClr val="bg2">
                    <a:lumMod val="75000"/>
                  </a:schemeClr>
                </a:solidFill>
              </a:rPr>
              <a:t>Reasons For</a:t>
            </a:r>
            <a:r>
              <a:rPr lang="en-US" dirty="0" smtClean="0"/>
              <a:t> Acquiring an IND?</a:t>
            </a:r>
          </a:p>
        </p:txBody>
      </p:sp>
      <p:sp>
        <p:nvSpPr>
          <p:cNvPr id="3" name="Rectangle 2"/>
          <p:cNvSpPr/>
          <p:nvPr/>
        </p:nvSpPr>
        <p:spPr>
          <a:xfrm>
            <a:off x="2590800" y="971550"/>
            <a:ext cx="4572000" cy="3570208"/>
          </a:xfrm>
          <a:prstGeom prst="rect">
            <a:avLst/>
          </a:prstGeom>
        </p:spPr>
        <p:txBody>
          <a:bodyPr>
            <a:spAutoFit/>
          </a:bodyPr>
          <a:lstStyle/>
          <a:p>
            <a:pPr marL="285750" indent="-285750">
              <a:buFont typeface="Arial" panose="020B0604020202020204" pitchFamily="34" charset="0"/>
              <a:buChar char="•"/>
            </a:pPr>
            <a:r>
              <a:rPr lang="en-US" altLang="en-US" dirty="0">
                <a:solidFill>
                  <a:srgbClr val="002060"/>
                </a:solidFill>
              </a:rPr>
              <a:t>It affirms a body of knowledge about the manufacturing, pharmacology, and toxicology of the drug to support its use in human testing </a:t>
            </a:r>
          </a:p>
          <a:p>
            <a:pPr marL="285750" indent="-285750">
              <a:buFont typeface="Arial" panose="020B0604020202020204" pitchFamily="34" charset="0"/>
              <a:buChar char="•"/>
            </a:pPr>
            <a:r>
              <a:rPr lang="en-US" altLang="en-US" dirty="0">
                <a:solidFill>
                  <a:srgbClr val="002060"/>
                </a:solidFill>
              </a:rPr>
              <a:t>Requires that the clinical investigation be performed in accordance with Good Clinical Practice (GCP) </a:t>
            </a:r>
          </a:p>
          <a:p>
            <a:pPr marL="285750" indent="-285750">
              <a:buFont typeface="Arial" panose="020B0604020202020204" pitchFamily="34" charset="0"/>
              <a:buChar char="•"/>
            </a:pPr>
            <a:r>
              <a:rPr lang="en-US" altLang="en-US" dirty="0">
                <a:solidFill>
                  <a:srgbClr val="002060"/>
                </a:solidFill>
              </a:rPr>
              <a:t>Provides an additional level of protection through FDA </a:t>
            </a:r>
            <a:r>
              <a:rPr lang="en-US" altLang="en-US" dirty="0" smtClean="0">
                <a:solidFill>
                  <a:srgbClr val="002060"/>
                </a:solidFill>
              </a:rPr>
              <a:t>oversight</a:t>
            </a:r>
          </a:p>
          <a:p>
            <a:pPr marL="742950" lvl="1" indent="-285750">
              <a:buFont typeface="Arial" panose="020B0604020202020204" pitchFamily="34" charset="0"/>
              <a:buChar char="•"/>
            </a:pPr>
            <a:r>
              <a:rPr lang="en-US" altLang="en-US" sz="1600" dirty="0" smtClean="0">
                <a:solidFill>
                  <a:srgbClr val="002060"/>
                </a:solidFill>
              </a:rPr>
              <a:t>FDA’s </a:t>
            </a:r>
            <a:r>
              <a:rPr lang="en-US" altLang="en-US" sz="1600" dirty="0">
                <a:solidFill>
                  <a:srgbClr val="002060"/>
                </a:solidFill>
              </a:rPr>
              <a:t>review focuses on safety of human subjects and ensuring that the studies will produce useful information to assess safety and efficacy of the test product</a:t>
            </a:r>
          </a:p>
        </p:txBody>
      </p:sp>
    </p:spTree>
    <p:extLst>
      <p:ext uri="{BB962C8B-B14F-4D97-AF65-F5344CB8AC3E}">
        <p14:creationId xmlns:p14="http://schemas.microsoft.com/office/powerpoint/2010/main" val="1900890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a:xfrm>
            <a:off x="4267200" y="228599"/>
            <a:ext cx="4648200" cy="2343986"/>
          </a:xfrm>
        </p:spPr>
        <p:txBody>
          <a:bodyPr>
            <a:normAutofit fontScale="55000" lnSpcReduction="20000"/>
          </a:bodyPr>
          <a:lstStyle/>
          <a:p>
            <a:r>
              <a:rPr lang="en-US" altLang="en-US" sz="3600" b="1" dirty="0">
                <a:solidFill>
                  <a:schemeClr val="accent6"/>
                </a:solidFill>
              </a:rPr>
              <a:t>Treatment IND (21 CRF 312.320)</a:t>
            </a:r>
          </a:p>
          <a:p>
            <a:pPr marL="342900" lvl="1" indent="-342900">
              <a:buFont typeface="Arial" panose="020B0604020202020204" pitchFamily="34" charset="0"/>
              <a:buChar char="•"/>
            </a:pPr>
            <a:r>
              <a:rPr lang="en-US" altLang="en-US" dirty="0"/>
              <a:t>Investigational New Drugs are used to make promising new drugs available to desperately ill patients as early in the drug development process as possible</a:t>
            </a:r>
          </a:p>
          <a:p>
            <a:pPr marL="342900" lvl="1" indent="-342900">
              <a:buFont typeface="Arial" panose="020B0604020202020204" pitchFamily="34" charset="0"/>
              <a:buChar char="•"/>
            </a:pPr>
            <a:r>
              <a:rPr lang="en-US" altLang="en-US" dirty="0"/>
              <a:t>FDA will permit an investigational drug to be used under a treatment IND if there </a:t>
            </a:r>
            <a:r>
              <a:rPr lang="en-US" altLang="en-US" dirty="0" smtClean="0"/>
              <a:t>is:</a:t>
            </a:r>
          </a:p>
          <a:p>
            <a:pPr marL="342900" lvl="1" indent="-342900">
              <a:buFont typeface="Arial" panose="020B0604020202020204" pitchFamily="34" charset="0"/>
              <a:buChar char="•"/>
            </a:pPr>
            <a:r>
              <a:rPr lang="en-US" altLang="en-US" dirty="0" smtClean="0"/>
              <a:t>preliminary </a:t>
            </a:r>
            <a:r>
              <a:rPr lang="en-US" altLang="en-US" dirty="0"/>
              <a:t>evidence of drug </a:t>
            </a:r>
            <a:r>
              <a:rPr lang="en-US" altLang="en-US" dirty="0" smtClean="0"/>
              <a:t>efficacy, drug </a:t>
            </a:r>
            <a:r>
              <a:rPr lang="en-US" altLang="en-US" dirty="0"/>
              <a:t>is intended to treat a serious or life-threatening disease, </a:t>
            </a:r>
            <a:r>
              <a:rPr lang="en-US" altLang="en-US" dirty="0" smtClean="0"/>
              <a:t>or</a:t>
            </a:r>
          </a:p>
          <a:p>
            <a:pPr marL="342900" lvl="1" indent="-342900">
              <a:buFont typeface="Arial" panose="020B0604020202020204" pitchFamily="34" charset="0"/>
              <a:buChar char="•"/>
            </a:pPr>
            <a:r>
              <a:rPr lang="en-US" altLang="en-US" dirty="0" smtClean="0"/>
              <a:t>there </a:t>
            </a:r>
            <a:r>
              <a:rPr lang="en-US" altLang="en-US" dirty="0"/>
              <a:t>is no comparable alternative drug or therapy available to treat that stage of the disease in the intended patient population </a:t>
            </a:r>
          </a:p>
          <a:p>
            <a:endParaRPr lang="en-US" dirty="0"/>
          </a:p>
        </p:txBody>
      </p:sp>
      <p:sp>
        <p:nvSpPr>
          <p:cNvPr id="13" name="Content Placeholder 12"/>
          <p:cNvSpPr>
            <a:spLocks noGrp="1"/>
          </p:cNvSpPr>
          <p:nvPr>
            <p:ph sz="half" idx="15"/>
          </p:nvPr>
        </p:nvSpPr>
        <p:spPr>
          <a:xfrm>
            <a:off x="4267200" y="2578544"/>
            <a:ext cx="4648200" cy="2286000"/>
          </a:xfrm>
        </p:spPr>
        <p:txBody>
          <a:bodyPr>
            <a:normAutofit/>
          </a:bodyPr>
          <a:lstStyle/>
          <a:p>
            <a:r>
              <a:rPr lang="en-US" altLang="en-US" sz="2100" b="1" dirty="0">
                <a:solidFill>
                  <a:schemeClr val="accent6"/>
                </a:solidFill>
              </a:rPr>
              <a:t>Expanded Access: Single patient INDs</a:t>
            </a:r>
          </a:p>
          <a:p>
            <a:pPr marL="285750" lvl="1" indent="-285750">
              <a:buFont typeface="Arial" panose="020B0604020202020204" pitchFamily="34" charset="0"/>
              <a:buChar char="•"/>
            </a:pPr>
            <a:r>
              <a:rPr lang="en-US" altLang="en-US" sz="1400" dirty="0"/>
              <a:t>sometimes called "compassionate use" </a:t>
            </a:r>
          </a:p>
          <a:p>
            <a:pPr marL="285750" lvl="1" indent="-285750">
              <a:buFont typeface="Arial" panose="020B0604020202020204" pitchFamily="34" charset="0"/>
              <a:buChar char="•"/>
            </a:pPr>
            <a:r>
              <a:rPr lang="en-US" altLang="en-US" sz="1400" dirty="0"/>
              <a:t>use of an investigational drug outside of a clinical trial to treat a patient with a serious or immediately life-threatening disease or condition who has no comparable or satisfactory alternative treatment options</a:t>
            </a:r>
          </a:p>
          <a:p>
            <a:endParaRPr lang="en-US" dirty="0"/>
          </a:p>
        </p:txBody>
      </p:sp>
      <p:sp>
        <p:nvSpPr>
          <p:cNvPr id="6" name="Title 5"/>
          <p:cNvSpPr>
            <a:spLocks noGrp="1"/>
          </p:cNvSpPr>
          <p:nvPr>
            <p:ph type="title"/>
          </p:nvPr>
        </p:nvSpPr>
        <p:spPr>
          <a:xfrm>
            <a:off x="546992" y="31551"/>
            <a:ext cx="3360979" cy="394097"/>
          </a:xfrm>
        </p:spPr>
        <p:txBody>
          <a:bodyPr>
            <a:normAutofit fontScale="90000"/>
          </a:bodyPr>
          <a:lstStyle/>
          <a:p>
            <a:r>
              <a:rPr lang="en-US" dirty="0" smtClean="0">
                <a:solidFill>
                  <a:schemeClr val="bg2">
                    <a:lumMod val="75000"/>
                  </a:schemeClr>
                </a:solidFill>
              </a:rPr>
              <a:t>Types of IND:</a:t>
            </a:r>
            <a:endParaRPr lang="en-US" dirty="0">
              <a:solidFill>
                <a:schemeClr val="bg2">
                  <a:lumMod val="75000"/>
                </a:schemeClr>
              </a:solidFill>
            </a:endParaRPr>
          </a:p>
        </p:txBody>
      </p:sp>
      <p:pic>
        <p:nvPicPr>
          <p:cNvPr id="15" name="Picture 1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46992" y="1076109"/>
            <a:ext cx="3471412" cy="97312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7329" y="3143250"/>
            <a:ext cx="3510642" cy="984123"/>
          </a:xfrm>
          <a:prstGeom prst="rect">
            <a:avLst/>
          </a:prstGeom>
        </p:spPr>
      </p:pic>
    </p:spTree>
    <p:extLst>
      <p:ext uri="{BB962C8B-B14F-4D97-AF65-F5344CB8AC3E}">
        <p14:creationId xmlns:p14="http://schemas.microsoft.com/office/powerpoint/2010/main" val="3333330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438150"/>
            <a:ext cx="3581400" cy="394097"/>
          </a:xfrm>
        </p:spPr>
        <p:txBody>
          <a:bodyPr>
            <a:normAutofit fontScale="90000"/>
          </a:bodyPr>
          <a:lstStyle/>
          <a:p>
            <a:r>
              <a:rPr lang="en-US" dirty="0" smtClean="0">
                <a:solidFill>
                  <a:schemeClr val="bg2">
                    <a:lumMod val="75000"/>
                  </a:schemeClr>
                </a:solidFill>
              </a:rPr>
              <a:t>Content of</a:t>
            </a:r>
            <a:r>
              <a:rPr lang="en-US" dirty="0" smtClean="0"/>
              <a:t> IND</a:t>
            </a:r>
          </a:p>
        </p:txBody>
      </p:sp>
      <p:sp>
        <p:nvSpPr>
          <p:cNvPr id="3" name="Rectangle 2"/>
          <p:cNvSpPr/>
          <p:nvPr/>
        </p:nvSpPr>
        <p:spPr>
          <a:xfrm>
            <a:off x="2286000" y="971550"/>
            <a:ext cx="6400800" cy="2862322"/>
          </a:xfrm>
          <a:prstGeom prst="rect">
            <a:avLst/>
          </a:prstGeom>
        </p:spPr>
        <p:txBody>
          <a:bodyPr wrap="square">
            <a:spAutoFit/>
          </a:bodyPr>
          <a:lstStyle/>
          <a:p>
            <a:pPr marL="742950" lvl="1" indent="-285750">
              <a:buFont typeface="Arial" panose="020B0604020202020204" pitchFamily="34" charset="0"/>
              <a:buChar char="•"/>
            </a:pPr>
            <a:r>
              <a:rPr lang="en-US" altLang="en-US" dirty="0">
                <a:solidFill>
                  <a:srgbClr val="002060"/>
                </a:solidFill>
              </a:rPr>
              <a:t>Cover Sheet (Form FDA 1571)</a:t>
            </a:r>
          </a:p>
          <a:p>
            <a:pPr marL="742950" lvl="1" indent="-285750">
              <a:buFont typeface="Arial" panose="020B0604020202020204" pitchFamily="34" charset="0"/>
              <a:buChar char="•"/>
            </a:pPr>
            <a:r>
              <a:rPr lang="en-US" altLang="en-US" dirty="0">
                <a:solidFill>
                  <a:srgbClr val="002060"/>
                </a:solidFill>
              </a:rPr>
              <a:t>Table of Contents</a:t>
            </a:r>
          </a:p>
          <a:p>
            <a:pPr marL="742950" lvl="1" indent="-285750">
              <a:buFont typeface="Arial" panose="020B0604020202020204" pitchFamily="34" charset="0"/>
              <a:buChar char="•"/>
            </a:pPr>
            <a:r>
              <a:rPr lang="en-US" altLang="en-US" dirty="0">
                <a:solidFill>
                  <a:srgbClr val="002060"/>
                </a:solidFill>
              </a:rPr>
              <a:t>Introductory Statement and General Investigational Plan</a:t>
            </a:r>
          </a:p>
          <a:p>
            <a:pPr marL="742950" lvl="1" indent="-285750">
              <a:buFont typeface="Arial" panose="020B0604020202020204" pitchFamily="34" charset="0"/>
              <a:buChar char="•"/>
            </a:pPr>
            <a:r>
              <a:rPr lang="en-US" altLang="en-US" dirty="0">
                <a:solidFill>
                  <a:srgbClr val="002060"/>
                </a:solidFill>
              </a:rPr>
              <a:t>Investigator’s Brochure</a:t>
            </a:r>
          </a:p>
          <a:p>
            <a:pPr marL="742950" lvl="1" indent="-285750">
              <a:buFont typeface="Arial" panose="020B0604020202020204" pitchFamily="34" charset="0"/>
              <a:buChar char="•"/>
            </a:pPr>
            <a:r>
              <a:rPr lang="en-US" altLang="en-US" dirty="0">
                <a:solidFill>
                  <a:srgbClr val="002060"/>
                </a:solidFill>
              </a:rPr>
              <a:t>Clinical Protocol</a:t>
            </a:r>
          </a:p>
          <a:p>
            <a:pPr marL="742950" lvl="1" indent="-285750">
              <a:buFont typeface="Arial" panose="020B0604020202020204" pitchFamily="34" charset="0"/>
              <a:buChar char="•"/>
            </a:pPr>
            <a:r>
              <a:rPr lang="en-US" altLang="en-US" dirty="0">
                <a:solidFill>
                  <a:srgbClr val="002060"/>
                </a:solidFill>
              </a:rPr>
              <a:t>Chemistry, Manufacturing and Control (CMC) </a:t>
            </a:r>
          </a:p>
          <a:p>
            <a:pPr marL="742950" lvl="1" indent="-285750">
              <a:buFont typeface="Arial" panose="020B0604020202020204" pitchFamily="34" charset="0"/>
              <a:buChar char="•"/>
            </a:pPr>
            <a:r>
              <a:rPr lang="en-US" altLang="en-US" dirty="0">
                <a:solidFill>
                  <a:srgbClr val="002060"/>
                </a:solidFill>
              </a:rPr>
              <a:t>Pharmacology and Toxicology Information</a:t>
            </a:r>
          </a:p>
          <a:p>
            <a:pPr marL="742950" lvl="1" indent="-285750">
              <a:buFont typeface="Arial" panose="020B0604020202020204" pitchFamily="34" charset="0"/>
              <a:buChar char="•"/>
            </a:pPr>
            <a:r>
              <a:rPr lang="en-US" altLang="en-US" dirty="0">
                <a:solidFill>
                  <a:srgbClr val="002060"/>
                </a:solidFill>
              </a:rPr>
              <a:t>Previous Human Experience</a:t>
            </a:r>
          </a:p>
          <a:p>
            <a:pPr marL="742950" lvl="1" indent="-285750">
              <a:buFont typeface="Arial" panose="020B0604020202020204" pitchFamily="34" charset="0"/>
              <a:buChar char="•"/>
            </a:pPr>
            <a:r>
              <a:rPr lang="en-US" altLang="en-US" dirty="0">
                <a:solidFill>
                  <a:srgbClr val="002060"/>
                </a:solidFill>
              </a:rPr>
              <a:t>Clinical Trials Certification of Compliance </a:t>
            </a:r>
            <a:r>
              <a:rPr lang="en-US" altLang="en-US" i="1" dirty="0">
                <a:solidFill>
                  <a:srgbClr val="002060"/>
                </a:solidFill>
              </a:rPr>
              <a:t>(Form FDA 3674)</a:t>
            </a:r>
          </a:p>
          <a:p>
            <a:pPr marL="742950" lvl="1" indent="-285750">
              <a:buFont typeface="Arial" panose="020B0604020202020204" pitchFamily="34" charset="0"/>
              <a:buChar char="•"/>
            </a:pPr>
            <a:r>
              <a:rPr lang="en-US" altLang="en-US" dirty="0">
                <a:solidFill>
                  <a:srgbClr val="002060"/>
                </a:solidFill>
              </a:rPr>
              <a:t>Additional Information</a:t>
            </a:r>
          </a:p>
        </p:txBody>
      </p:sp>
    </p:spTree>
    <p:extLst>
      <p:ext uri="{BB962C8B-B14F-4D97-AF65-F5344CB8AC3E}">
        <p14:creationId xmlns:p14="http://schemas.microsoft.com/office/powerpoint/2010/main" val="581417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415" y="285750"/>
            <a:ext cx="6019800" cy="394097"/>
          </a:xfrm>
        </p:spPr>
        <p:txBody>
          <a:bodyPr>
            <a:noAutofit/>
          </a:bodyPr>
          <a:lstStyle/>
          <a:p>
            <a:r>
              <a:rPr lang="en-US" sz="2000" dirty="0" smtClean="0">
                <a:solidFill>
                  <a:schemeClr val="bg2">
                    <a:lumMod val="75000"/>
                  </a:schemeClr>
                </a:solidFill>
              </a:rPr>
              <a:t>FDA Form 1571 </a:t>
            </a:r>
            <a:r>
              <a:rPr lang="en-US" sz="2000" dirty="0" smtClean="0"/>
              <a:t>(CFR 21, 312.23 (a)(1)(</a:t>
            </a:r>
            <a:r>
              <a:rPr lang="en-US" sz="2000" dirty="0" err="1" smtClean="0"/>
              <a:t>i</a:t>
            </a:r>
            <a:r>
              <a:rPr lang="en-US" sz="2000" dirty="0" smtClean="0"/>
              <a:t>-ix))</a:t>
            </a:r>
          </a:p>
        </p:txBody>
      </p:sp>
      <p:sp>
        <p:nvSpPr>
          <p:cNvPr id="3" name="Rectangle 2"/>
          <p:cNvSpPr/>
          <p:nvPr/>
        </p:nvSpPr>
        <p:spPr>
          <a:xfrm>
            <a:off x="2438400" y="971550"/>
            <a:ext cx="6400800" cy="3077766"/>
          </a:xfrm>
          <a:prstGeom prst="rect">
            <a:avLst/>
          </a:prstGeom>
        </p:spPr>
        <p:txBody>
          <a:bodyPr wrap="square">
            <a:spAutoFit/>
          </a:bodyPr>
          <a:lstStyle/>
          <a:p>
            <a:pPr marL="342900" lvl="0" indent="-342900" fontAlgn="base">
              <a:lnSpc>
                <a:spcPct val="80000"/>
              </a:lnSpc>
              <a:spcBef>
                <a:spcPct val="20000"/>
              </a:spcBef>
              <a:spcAft>
                <a:spcPct val="0"/>
              </a:spcAft>
              <a:buFontTx/>
              <a:buChar char="•"/>
            </a:pPr>
            <a:r>
              <a:rPr lang="en-US" sz="1600" kern="0" dirty="0">
                <a:solidFill>
                  <a:srgbClr val="000066"/>
                </a:solidFill>
                <a:latin typeface="Arial"/>
                <a:ea typeface="ＭＳ Ｐゴシック"/>
              </a:rPr>
              <a:t>Contractual agreement between sponsor and FDA</a:t>
            </a:r>
          </a:p>
          <a:p>
            <a:pPr marL="342900" lvl="0" indent="-342900" fontAlgn="base">
              <a:lnSpc>
                <a:spcPct val="80000"/>
              </a:lnSpc>
              <a:spcBef>
                <a:spcPct val="20000"/>
              </a:spcBef>
              <a:spcAft>
                <a:spcPct val="0"/>
              </a:spcAft>
              <a:buFontTx/>
              <a:buChar char="•"/>
            </a:pPr>
            <a:endParaRPr lang="en-US" sz="1600" kern="0" dirty="0">
              <a:solidFill>
                <a:srgbClr val="000066"/>
              </a:solidFill>
              <a:latin typeface="Arial"/>
              <a:ea typeface="ＭＳ Ｐゴシック"/>
            </a:endParaRPr>
          </a:p>
          <a:p>
            <a:pPr marL="342900" lvl="0" indent="-342900" fontAlgn="base">
              <a:lnSpc>
                <a:spcPct val="80000"/>
              </a:lnSpc>
              <a:spcBef>
                <a:spcPct val="20000"/>
              </a:spcBef>
              <a:spcAft>
                <a:spcPct val="0"/>
              </a:spcAft>
              <a:buFontTx/>
              <a:buChar char="•"/>
            </a:pPr>
            <a:r>
              <a:rPr lang="en-US" sz="1600" kern="0" dirty="0">
                <a:solidFill>
                  <a:srgbClr val="000066"/>
                </a:solidFill>
                <a:latin typeface="Arial"/>
                <a:ea typeface="ＭＳ Ｐゴシック"/>
              </a:rPr>
              <a:t>Contains name of person responsible for conduct and progress of the study (Item 15)</a:t>
            </a:r>
          </a:p>
          <a:p>
            <a:pPr marL="342900" lvl="0" indent="-342900" fontAlgn="base">
              <a:lnSpc>
                <a:spcPct val="80000"/>
              </a:lnSpc>
              <a:spcBef>
                <a:spcPct val="20000"/>
              </a:spcBef>
              <a:spcAft>
                <a:spcPct val="0"/>
              </a:spcAft>
              <a:buFontTx/>
              <a:buChar char="•"/>
            </a:pPr>
            <a:endParaRPr lang="en-US" sz="1600" kern="0" dirty="0">
              <a:solidFill>
                <a:srgbClr val="000066"/>
              </a:solidFill>
              <a:latin typeface="Arial"/>
              <a:ea typeface="ＭＳ Ｐゴシック"/>
            </a:endParaRPr>
          </a:p>
          <a:p>
            <a:pPr marL="342900" lvl="0" indent="-342900" fontAlgn="base">
              <a:lnSpc>
                <a:spcPct val="80000"/>
              </a:lnSpc>
              <a:spcBef>
                <a:spcPct val="20000"/>
              </a:spcBef>
              <a:spcAft>
                <a:spcPct val="0"/>
              </a:spcAft>
              <a:buFontTx/>
              <a:buChar char="•"/>
            </a:pPr>
            <a:r>
              <a:rPr lang="en-US" sz="1600" kern="0" dirty="0">
                <a:solidFill>
                  <a:srgbClr val="000066"/>
                </a:solidFill>
                <a:latin typeface="Arial"/>
                <a:ea typeface="ＭＳ Ｐゴシック"/>
              </a:rPr>
              <a:t>Contains name of person responsible for the review and evaluation of information relevant to the safety of the drug (Item 16)</a:t>
            </a:r>
          </a:p>
          <a:p>
            <a:pPr marL="342900" lvl="0" indent="-342900" fontAlgn="base">
              <a:lnSpc>
                <a:spcPct val="80000"/>
              </a:lnSpc>
              <a:spcBef>
                <a:spcPct val="20000"/>
              </a:spcBef>
              <a:spcAft>
                <a:spcPct val="0"/>
              </a:spcAft>
              <a:buFontTx/>
              <a:buChar char="•"/>
            </a:pPr>
            <a:endParaRPr lang="en-US" sz="1600" kern="0" dirty="0">
              <a:solidFill>
                <a:srgbClr val="000066"/>
              </a:solidFill>
              <a:latin typeface="Arial"/>
              <a:ea typeface="ＭＳ Ｐゴシック"/>
            </a:endParaRPr>
          </a:p>
          <a:p>
            <a:pPr marL="342900" lvl="0" indent="-342900" fontAlgn="base">
              <a:lnSpc>
                <a:spcPct val="80000"/>
              </a:lnSpc>
              <a:spcBef>
                <a:spcPct val="20000"/>
              </a:spcBef>
              <a:spcAft>
                <a:spcPct val="0"/>
              </a:spcAft>
              <a:buFontTx/>
              <a:buChar char="•"/>
            </a:pPr>
            <a:r>
              <a:rPr lang="en-US" sz="1600" kern="0" dirty="0">
                <a:solidFill>
                  <a:srgbClr val="000066"/>
                </a:solidFill>
                <a:latin typeface="Arial"/>
                <a:ea typeface="ＭＳ Ｐゴシック"/>
              </a:rPr>
              <a:t>Sponsor or sponsor’s authorized representative agrees to conduct investigation in accordance with all applicable regulatory requirements (Item 17)</a:t>
            </a:r>
          </a:p>
          <a:p>
            <a:pPr marL="742950" lvl="1" indent="-285750">
              <a:buFont typeface="Arial" panose="020B0604020202020204" pitchFamily="34" charset="0"/>
              <a:buChar char="•"/>
            </a:pPr>
            <a:endParaRPr lang="en-US" altLang="en-US" sz="1400" dirty="0">
              <a:solidFill>
                <a:srgbClr val="002060"/>
              </a:solidFill>
            </a:endParaRPr>
          </a:p>
        </p:txBody>
      </p:sp>
    </p:spTree>
    <p:extLst>
      <p:ext uri="{BB962C8B-B14F-4D97-AF65-F5344CB8AC3E}">
        <p14:creationId xmlns:p14="http://schemas.microsoft.com/office/powerpoint/2010/main" val="855039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5400000">
            <a:off x="7006063" y="2422326"/>
            <a:ext cx="2688771" cy="394097"/>
          </a:xfrm>
        </p:spPr>
        <p:txBody>
          <a:bodyPr>
            <a:normAutofit fontScale="90000"/>
          </a:bodyPr>
          <a:lstStyle/>
          <a:p>
            <a:r>
              <a:rPr lang="en-US" dirty="0" smtClean="0">
                <a:solidFill>
                  <a:schemeClr val="bg2">
                    <a:lumMod val="75000"/>
                  </a:schemeClr>
                </a:solidFill>
              </a:rPr>
              <a:t>FDA Form 1571</a:t>
            </a:r>
            <a:endParaRPr lang="en-US" dirty="0">
              <a:solidFill>
                <a:schemeClr val="bg2">
                  <a:lumMod val="75000"/>
                </a:schemeClr>
              </a:solidFill>
            </a:endParaRPr>
          </a:p>
        </p:txBody>
      </p:sp>
      <p:pic>
        <p:nvPicPr>
          <p:cNvPr id="6"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2819400" y="57150"/>
            <a:ext cx="434340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8200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5400000">
            <a:off x="7158463" y="2419567"/>
            <a:ext cx="2688771" cy="394097"/>
          </a:xfrm>
        </p:spPr>
        <p:txBody>
          <a:bodyPr>
            <a:normAutofit fontScale="90000"/>
          </a:bodyPr>
          <a:lstStyle/>
          <a:p>
            <a:r>
              <a:rPr lang="en-US" dirty="0" smtClean="0">
                <a:solidFill>
                  <a:schemeClr val="bg2">
                    <a:lumMod val="75000"/>
                  </a:schemeClr>
                </a:solidFill>
              </a:rPr>
              <a:t>FDA Form 1571</a:t>
            </a:r>
            <a:endParaRPr lang="en-US" dirty="0">
              <a:solidFill>
                <a:schemeClr val="bg2">
                  <a:lumMod val="75000"/>
                </a:schemeClr>
              </a:solidFill>
            </a:endParaRPr>
          </a:p>
        </p:txBody>
      </p:sp>
      <p:pic>
        <p:nvPicPr>
          <p:cNvPr id="5"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3124200" y="57150"/>
            <a:ext cx="4267200" cy="511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5551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14600" y="1428750"/>
            <a:ext cx="6346369" cy="2667000"/>
          </a:xfrm>
        </p:spPr>
        <p:txBody>
          <a:bodyPr>
            <a:normAutofit/>
          </a:bodyPr>
          <a:lstStyle/>
          <a:p>
            <a:pPr lvl="0" defTabSz="457200" eaLnBrk="0" fontAlgn="base" hangingPunct="0">
              <a:spcAft>
                <a:spcPct val="0"/>
              </a:spcAft>
              <a:buClr>
                <a:srgbClr val="C89D00"/>
              </a:buClr>
              <a:defRPr/>
            </a:pPr>
            <a:r>
              <a:rPr lang="en-US" sz="1800" b="1" i="1" kern="0" dirty="0">
                <a:solidFill>
                  <a:srgbClr val="FFC000"/>
                </a:solidFill>
                <a:latin typeface="Verdana"/>
              </a:rPr>
              <a:t>(21 CFR 312.23(a)(3))</a:t>
            </a:r>
          </a:p>
          <a:p>
            <a:pPr marL="342900" lvl="0" indent="-342900" defTabSz="457200" eaLnBrk="0" fontAlgn="base" hangingPunct="0">
              <a:spcAft>
                <a:spcPct val="0"/>
              </a:spcAft>
              <a:buClr>
                <a:srgbClr val="C89D00"/>
              </a:buClr>
              <a:buFont typeface="Wingdings" panose="05000000000000000000" pitchFamily="2" charset="2"/>
              <a:buChar char="§"/>
              <a:defRPr/>
            </a:pPr>
            <a:r>
              <a:rPr lang="en-US" sz="1800" kern="0" dirty="0">
                <a:solidFill>
                  <a:srgbClr val="002666"/>
                </a:solidFill>
                <a:latin typeface="Verdana"/>
              </a:rPr>
              <a:t>Information about the drug</a:t>
            </a:r>
          </a:p>
          <a:p>
            <a:pPr marL="342900" lvl="0" indent="-342900" defTabSz="457200" eaLnBrk="0" fontAlgn="base" hangingPunct="0">
              <a:spcAft>
                <a:spcPct val="0"/>
              </a:spcAft>
              <a:buClr>
                <a:srgbClr val="C89D00"/>
              </a:buClr>
              <a:buFont typeface="Wingdings" panose="05000000000000000000" pitchFamily="2" charset="2"/>
              <a:buChar char="§"/>
              <a:defRPr/>
            </a:pPr>
            <a:r>
              <a:rPr lang="en-US" sz="1800" kern="0" dirty="0">
                <a:solidFill>
                  <a:srgbClr val="002666"/>
                </a:solidFill>
                <a:latin typeface="Verdana"/>
              </a:rPr>
              <a:t>Brief summary of previous human experience</a:t>
            </a:r>
          </a:p>
          <a:p>
            <a:pPr marL="342900" lvl="0" indent="-342900" defTabSz="457200" eaLnBrk="0" fontAlgn="base" hangingPunct="0">
              <a:spcAft>
                <a:spcPct val="0"/>
              </a:spcAft>
              <a:buClr>
                <a:srgbClr val="C89D00"/>
              </a:buClr>
              <a:buFont typeface="Wingdings" panose="05000000000000000000" pitchFamily="2" charset="2"/>
              <a:buChar char="§"/>
              <a:defRPr/>
            </a:pPr>
            <a:r>
              <a:rPr lang="en-US" sz="1800" kern="0" dirty="0">
                <a:solidFill>
                  <a:srgbClr val="002666"/>
                </a:solidFill>
                <a:latin typeface="Verdana"/>
              </a:rPr>
              <a:t>If the drug has been withdrawn from investigation or marketing in any country</a:t>
            </a:r>
          </a:p>
          <a:p>
            <a:pPr marL="342900" lvl="0" indent="-342900" defTabSz="457200" eaLnBrk="0" fontAlgn="base" hangingPunct="0">
              <a:spcAft>
                <a:spcPct val="0"/>
              </a:spcAft>
              <a:buClr>
                <a:srgbClr val="C89D00"/>
              </a:buClr>
              <a:buFont typeface="Wingdings" panose="05000000000000000000" pitchFamily="2" charset="2"/>
              <a:buChar char="§"/>
              <a:defRPr/>
            </a:pPr>
            <a:r>
              <a:rPr lang="en-US" sz="1800" kern="0" dirty="0">
                <a:solidFill>
                  <a:srgbClr val="002666"/>
                </a:solidFill>
                <a:latin typeface="Verdana"/>
              </a:rPr>
              <a:t>Brief description of the overall plan for investigating the drug product for the following year</a:t>
            </a:r>
          </a:p>
          <a:p>
            <a:endParaRPr lang="en-US" dirty="0"/>
          </a:p>
        </p:txBody>
      </p:sp>
      <p:sp>
        <p:nvSpPr>
          <p:cNvPr id="4" name="Title 3"/>
          <p:cNvSpPr>
            <a:spLocks noGrp="1"/>
          </p:cNvSpPr>
          <p:nvPr>
            <p:ph type="title"/>
          </p:nvPr>
        </p:nvSpPr>
        <p:spPr>
          <a:xfrm>
            <a:off x="2411183" y="742950"/>
            <a:ext cx="6553202" cy="394097"/>
          </a:xfrm>
        </p:spPr>
        <p:txBody>
          <a:bodyPr>
            <a:normAutofit fontScale="90000"/>
          </a:bodyPr>
          <a:lstStyle/>
          <a:p>
            <a:r>
              <a:rPr lang="en-US" dirty="0" smtClean="0">
                <a:solidFill>
                  <a:schemeClr val="bg2">
                    <a:lumMod val="75000"/>
                  </a:schemeClr>
                </a:solidFill>
              </a:rPr>
              <a:t>Introductory Statement </a:t>
            </a:r>
            <a:r>
              <a:rPr lang="en-US" dirty="0" smtClean="0">
                <a:solidFill>
                  <a:srgbClr val="FFC000"/>
                </a:solidFill>
              </a:rPr>
              <a:t>&amp;</a:t>
            </a:r>
            <a:r>
              <a:rPr lang="en-US" dirty="0" smtClean="0">
                <a:solidFill>
                  <a:schemeClr val="bg2">
                    <a:lumMod val="75000"/>
                  </a:schemeClr>
                </a:solidFill>
              </a:rPr>
              <a:t> General Investigational Plan</a:t>
            </a:r>
            <a:endParaRPr lang="en-US" dirty="0">
              <a:solidFill>
                <a:schemeClr val="bg2">
                  <a:lumMod val="75000"/>
                </a:schemeClr>
              </a:solidFill>
            </a:endParaRPr>
          </a:p>
        </p:txBody>
      </p:sp>
    </p:spTree>
    <p:extLst>
      <p:ext uri="{BB962C8B-B14F-4D97-AF65-F5344CB8AC3E}">
        <p14:creationId xmlns:p14="http://schemas.microsoft.com/office/powerpoint/2010/main" val="1626638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90800" y="819150"/>
            <a:ext cx="6248400" cy="4514850"/>
          </a:xfrm>
        </p:spPr>
        <p:txBody>
          <a:bodyPr>
            <a:normAutofit/>
          </a:bodyPr>
          <a:lstStyle/>
          <a:p>
            <a:pPr marL="285750" indent="-285750">
              <a:buFont typeface="Arial" panose="020B0604020202020204" pitchFamily="34" charset="0"/>
              <a:buChar char="•"/>
            </a:pPr>
            <a:r>
              <a:rPr lang="en-US" sz="1400" dirty="0"/>
              <a:t>The regulations pertaining to providing investigators with an investigator brochure are found in 21 CFR 312.55 and 312.23(a)(5). </a:t>
            </a:r>
          </a:p>
          <a:p>
            <a:pPr marL="285750" indent="-285750">
              <a:buFont typeface="Arial" panose="020B0604020202020204" pitchFamily="34" charset="0"/>
              <a:buChar char="•"/>
            </a:pPr>
            <a:r>
              <a:rPr lang="en-US" sz="1400" dirty="0"/>
              <a:t>Sec. 312.55 Informing investigators.</a:t>
            </a:r>
          </a:p>
          <a:p>
            <a:pPr marL="285750" indent="-285750">
              <a:buFont typeface="Arial" panose="020B0604020202020204" pitchFamily="34" charset="0"/>
              <a:buChar char="•"/>
            </a:pPr>
            <a:r>
              <a:rPr lang="en-US" sz="1400" dirty="0"/>
              <a:t>Before the investigation begins, a </a:t>
            </a:r>
            <a:r>
              <a:rPr lang="en-US" sz="1400" b="1" dirty="0">
                <a:solidFill>
                  <a:srgbClr val="C00000"/>
                </a:solidFill>
              </a:rPr>
              <a:t>sponsor</a:t>
            </a:r>
            <a:r>
              <a:rPr lang="en-US" sz="1400" dirty="0"/>
              <a:t> (other than a sponsor-investigator) shall give [Emphasis added.] each participating clinical investigator an investigator brochure containing the information described in Sec. 312.23(a)(5).</a:t>
            </a:r>
          </a:p>
          <a:p>
            <a:pPr marL="285750" indent="-285750">
              <a:buFont typeface="Arial" panose="020B0604020202020204" pitchFamily="34" charset="0"/>
              <a:buChar char="•"/>
            </a:pPr>
            <a:r>
              <a:rPr lang="en-US" sz="1400" dirty="0"/>
              <a:t>The </a:t>
            </a:r>
            <a:r>
              <a:rPr lang="en-US" sz="1400" b="1" dirty="0">
                <a:solidFill>
                  <a:srgbClr val="C00000"/>
                </a:solidFill>
              </a:rPr>
              <a:t>sponsor </a:t>
            </a:r>
            <a:r>
              <a:rPr lang="en-US" sz="1400" dirty="0"/>
              <a:t>shall, as the overall investigation proceeds, keep each participating investigator informed of new observations discovered by or reported to the sponsor on the drug, particularly with respect to adverse effects and safe use. </a:t>
            </a:r>
            <a:r>
              <a:rPr lang="en-US" sz="1400" dirty="0" smtClean="0"/>
              <a:t> S</a:t>
            </a:r>
          </a:p>
          <a:p>
            <a:pPr marL="285750" indent="-285750">
              <a:buFont typeface="Arial" panose="020B0604020202020204" pitchFamily="34" charset="0"/>
              <a:buChar char="•"/>
            </a:pPr>
            <a:r>
              <a:rPr lang="en-US" sz="1400" dirty="0" smtClean="0"/>
              <a:t>Sponsor should distribute such </a:t>
            </a:r>
            <a:r>
              <a:rPr lang="en-US" sz="1400" dirty="0"/>
              <a:t>information </a:t>
            </a:r>
            <a:r>
              <a:rPr lang="en-US" sz="1400" dirty="0" smtClean="0"/>
              <a:t>to </a:t>
            </a:r>
            <a:r>
              <a:rPr lang="en-US" sz="1400" dirty="0"/>
              <a:t>investigators by means of periodically revised investigator brochures, reprints or published studies, reports or letters to clinical investigators, or other appropriate means. </a:t>
            </a:r>
            <a:r>
              <a:rPr lang="en-US" sz="1400" dirty="0" smtClean="0"/>
              <a:t> I</a:t>
            </a:r>
          </a:p>
          <a:p>
            <a:pPr marL="285750" indent="-285750">
              <a:buFont typeface="Arial" panose="020B0604020202020204" pitchFamily="34" charset="0"/>
              <a:buChar char="•"/>
            </a:pPr>
            <a:r>
              <a:rPr lang="en-US" sz="1400" dirty="0"/>
              <a:t>I</a:t>
            </a:r>
            <a:r>
              <a:rPr lang="en-US" sz="1400" dirty="0" smtClean="0"/>
              <a:t>mportant </a:t>
            </a:r>
            <a:r>
              <a:rPr lang="en-US" sz="1400" dirty="0"/>
              <a:t>safety information is required to be relayed to investigators in accordance with Sec. 312.32.</a:t>
            </a:r>
          </a:p>
          <a:p>
            <a:endParaRPr lang="en-US" dirty="0"/>
          </a:p>
        </p:txBody>
      </p:sp>
      <p:sp>
        <p:nvSpPr>
          <p:cNvPr id="4" name="Title 3"/>
          <p:cNvSpPr>
            <a:spLocks noGrp="1"/>
          </p:cNvSpPr>
          <p:nvPr>
            <p:ph type="title"/>
          </p:nvPr>
        </p:nvSpPr>
        <p:spPr>
          <a:xfrm>
            <a:off x="2590800" y="425053"/>
            <a:ext cx="3907971" cy="394097"/>
          </a:xfrm>
        </p:spPr>
        <p:txBody>
          <a:bodyPr>
            <a:normAutofit fontScale="90000"/>
          </a:bodyPr>
          <a:lstStyle/>
          <a:p>
            <a:r>
              <a:rPr lang="en-US" dirty="0" smtClean="0">
                <a:solidFill>
                  <a:schemeClr val="bg2">
                    <a:lumMod val="75000"/>
                  </a:schemeClr>
                </a:solidFill>
              </a:rPr>
              <a:t>Investigator’s Brochure</a:t>
            </a:r>
            <a:endParaRPr lang="en-US" dirty="0">
              <a:solidFill>
                <a:schemeClr val="bg2">
                  <a:lumMod val="75000"/>
                </a:schemeClr>
              </a:solidFill>
            </a:endParaRPr>
          </a:p>
        </p:txBody>
      </p:sp>
    </p:spTree>
    <p:extLst>
      <p:ext uri="{BB962C8B-B14F-4D97-AF65-F5344CB8AC3E}">
        <p14:creationId xmlns:p14="http://schemas.microsoft.com/office/powerpoint/2010/main" val="2840132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667000" y="1200150"/>
            <a:ext cx="5562600" cy="1402197"/>
          </a:xfrm>
        </p:spPr>
        <p:txBody>
          <a:bodyPr>
            <a:noAutofit/>
          </a:bodyPr>
          <a:lstStyle/>
          <a:p>
            <a:pPr lvl="0" defTabSz="457200" eaLnBrk="0" fontAlgn="base" hangingPunct="0">
              <a:spcAft>
                <a:spcPct val="0"/>
              </a:spcAft>
              <a:buClr>
                <a:srgbClr val="C89D00"/>
              </a:buClr>
              <a:defRPr/>
            </a:pPr>
            <a:r>
              <a:rPr lang="en-US" sz="1600" b="1" i="1" kern="0" dirty="0">
                <a:solidFill>
                  <a:srgbClr val="C00000"/>
                </a:solidFill>
                <a:latin typeface="Arial" panose="020B0604020202020204" pitchFamily="34" charset="0"/>
                <a:cs typeface="Arial" panose="020B0604020202020204" pitchFamily="34" charset="0"/>
              </a:rPr>
              <a:t>(21 CFR 312.23(a)(6))</a:t>
            </a:r>
            <a:endParaRPr lang="en-US" sz="1600" b="1" kern="0" dirty="0">
              <a:solidFill>
                <a:srgbClr val="C00000"/>
              </a:solidFill>
              <a:latin typeface="Arial" panose="020B0604020202020204" pitchFamily="34" charset="0"/>
              <a:cs typeface="Arial" panose="020B0604020202020204" pitchFamily="34" charset="0"/>
            </a:endParaRPr>
          </a:p>
          <a:p>
            <a:pPr marL="342900" lvl="0" indent="-342900" defTabSz="457200" eaLnBrk="0" fontAlgn="base" hangingPunct="0">
              <a:spcAft>
                <a:spcPct val="0"/>
              </a:spcAft>
              <a:buClr>
                <a:srgbClr val="C89D00"/>
              </a:buClr>
              <a:buFont typeface="Wingdings" panose="05000000000000000000" pitchFamily="2" charset="2"/>
              <a:buChar char="§"/>
              <a:defRPr/>
            </a:pPr>
            <a:r>
              <a:rPr lang="en-US" sz="1400" kern="0" dirty="0" smtClean="0">
                <a:solidFill>
                  <a:srgbClr val="002666"/>
                </a:solidFill>
                <a:latin typeface="Arial" panose="020B0604020202020204" pitchFamily="34" charset="0"/>
                <a:cs typeface="Arial" panose="020B0604020202020204" pitchFamily="34" charset="0"/>
              </a:rPr>
              <a:t>The recipe book to the conduct of the trials </a:t>
            </a:r>
            <a:endParaRPr lang="en-US" sz="1400" kern="0" dirty="0">
              <a:solidFill>
                <a:srgbClr val="002666"/>
              </a:solidFill>
              <a:latin typeface="Arial" panose="020B0604020202020204" pitchFamily="34" charset="0"/>
              <a:cs typeface="Arial" panose="020B0604020202020204" pitchFamily="34" charset="0"/>
            </a:endParaRPr>
          </a:p>
          <a:p>
            <a:pPr lvl="0" defTabSz="457200" eaLnBrk="0" fontAlgn="base" hangingPunct="0">
              <a:spcAft>
                <a:spcPct val="0"/>
              </a:spcAft>
              <a:buClr>
                <a:srgbClr val="C89D00"/>
              </a:buClr>
              <a:defRPr/>
            </a:pPr>
            <a:r>
              <a:rPr lang="en-US" sz="1400" b="1" i="1" kern="0" dirty="0">
                <a:solidFill>
                  <a:srgbClr val="C00000"/>
                </a:solidFill>
                <a:latin typeface="Arial" panose="020B0604020202020204" pitchFamily="34" charset="0"/>
                <a:cs typeface="Arial" panose="020B0604020202020204" pitchFamily="34" charset="0"/>
              </a:rPr>
              <a:t>(21 CFR 312.23(a)(7))</a:t>
            </a:r>
          </a:p>
          <a:p>
            <a:pPr marL="342900" lvl="0" indent="-342900" defTabSz="457200" eaLnBrk="0" fontAlgn="base" hangingPunct="0">
              <a:spcAft>
                <a:spcPct val="0"/>
              </a:spcAft>
              <a:buClr>
                <a:srgbClr val="C89D00"/>
              </a:buClr>
              <a:buFont typeface="Wingdings" panose="05000000000000000000" pitchFamily="2" charset="2"/>
              <a:buChar char="§"/>
              <a:defRPr/>
            </a:pPr>
            <a:r>
              <a:rPr lang="en-US" sz="1400" kern="0" dirty="0">
                <a:solidFill>
                  <a:srgbClr val="002666"/>
                </a:solidFill>
                <a:latin typeface="Arial" panose="020B0604020202020204" pitchFamily="34" charset="0"/>
                <a:cs typeface="Arial" panose="020B0604020202020204" pitchFamily="34" charset="0"/>
              </a:rPr>
              <a:t>Section describing the composition, manufacture, and control of the drug substance and the drug product</a:t>
            </a:r>
          </a:p>
          <a:p>
            <a:pPr lvl="0" defTabSz="457200" eaLnBrk="0" fontAlgn="base" hangingPunct="0">
              <a:spcAft>
                <a:spcPct val="0"/>
              </a:spcAft>
              <a:buClr>
                <a:srgbClr val="C89D00"/>
              </a:buClr>
              <a:defRPr/>
            </a:pPr>
            <a:r>
              <a:rPr lang="en-US" sz="1400" kern="0" dirty="0">
                <a:solidFill>
                  <a:srgbClr val="002666"/>
                </a:solidFill>
                <a:latin typeface="Arial" panose="020B0604020202020204" pitchFamily="34" charset="0"/>
                <a:cs typeface="Arial" panose="020B0604020202020204" pitchFamily="34" charset="0"/>
              </a:rPr>
              <a:t>Regulations are specific based on what phase of the investigation you are at (i.e., the requirements for a Phase I study are much different than the requirements for a Phase III study</a:t>
            </a:r>
            <a:r>
              <a:rPr lang="en-US" sz="1400" kern="0" dirty="0" smtClean="0">
                <a:solidFill>
                  <a:srgbClr val="002666"/>
                </a:solidFill>
                <a:latin typeface="Arial" panose="020B0604020202020204" pitchFamily="34" charset="0"/>
                <a:cs typeface="Arial" panose="020B0604020202020204" pitchFamily="34" charset="0"/>
              </a:rPr>
              <a:t>)</a:t>
            </a:r>
            <a:r>
              <a:rPr lang="en-US" sz="2800" kern="0" dirty="0">
                <a:solidFill>
                  <a:srgbClr val="002666"/>
                </a:solidFill>
                <a:latin typeface="Verdana"/>
              </a:rPr>
              <a:t> </a:t>
            </a:r>
            <a:endParaRPr lang="en-US" sz="2800" kern="0" dirty="0" smtClean="0">
              <a:solidFill>
                <a:srgbClr val="002666"/>
              </a:solidFill>
              <a:latin typeface="Verdana"/>
            </a:endParaRPr>
          </a:p>
          <a:p>
            <a:pPr lvl="0" defTabSz="457200" eaLnBrk="0" fontAlgn="base" hangingPunct="0">
              <a:spcAft>
                <a:spcPct val="0"/>
              </a:spcAft>
              <a:buClr>
                <a:srgbClr val="C89D00"/>
              </a:buClr>
              <a:defRPr/>
            </a:pPr>
            <a:r>
              <a:rPr lang="en-US" sz="1400" b="1" kern="0" dirty="0" smtClean="0">
                <a:solidFill>
                  <a:srgbClr val="C00000"/>
                </a:solidFill>
                <a:latin typeface="Verdana"/>
              </a:rPr>
              <a:t>(</a:t>
            </a:r>
            <a:r>
              <a:rPr lang="en-US" sz="1400" b="1" kern="0" dirty="0">
                <a:solidFill>
                  <a:srgbClr val="C00000"/>
                </a:solidFill>
                <a:latin typeface="Verdana"/>
              </a:rPr>
              <a:t>21 CFR 312.23(a)(8))</a:t>
            </a:r>
          </a:p>
          <a:p>
            <a:pPr marL="342900" lvl="0" indent="-342900" defTabSz="457200" eaLnBrk="0" fontAlgn="base" hangingPunct="0">
              <a:spcAft>
                <a:spcPct val="0"/>
              </a:spcAft>
              <a:buClr>
                <a:srgbClr val="C89D00"/>
              </a:buClr>
              <a:buFont typeface="Wingdings" panose="05000000000000000000" pitchFamily="2" charset="2"/>
              <a:buChar char="§"/>
              <a:defRPr/>
            </a:pPr>
            <a:r>
              <a:rPr lang="en-US" sz="1400" kern="0" dirty="0">
                <a:solidFill>
                  <a:srgbClr val="002666"/>
                </a:solidFill>
                <a:latin typeface="Verdana"/>
              </a:rPr>
              <a:t>Adequate information about pharmacological and toxicological studies of the drug involving laboratory animals or in vitro, on the basis of which the sponsor has concluded that it is reasonably safe to conduct the proposed clinical investigations</a:t>
            </a:r>
          </a:p>
          <a:p>
            <a:pPr marL="742950" lvl="1" indent="-285750" defTabSz="457200" eaLnBrk="0" fontAlgn="base" hangingPunct="0">
              <a:spcAft>
                <a:spcPct val="0"/>
              </a:spcAft>
              <a:buClr>
                <a:srgbClr val="C89D00"/>
              </a:buClr>
              <a:buFont typeface="Arial" charset="0"/>
              <a:buChar char="–"/>
              <a:defRPr/>
            </a:pPr>
            <a:endParaRPr lang="en-US" sz="1400" kern="0" dirty="0">
              <a:solidFill>
                <a:srgbClr val="002666"/>
              </a:solidFill>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667000" y="590550"/>
            <a:ext cx="6553202" cy="394097"/>
          </a:xfrm>
        </p:spPr>
        <p:txBody>
          <a:bodyPr>
            <a:normAutofit fontScale="90000"/>
          </a:bodyPr>
          <a:lstStyle/>
          <a:p>
            <a:r>
              <a:rPr lang="en-US" dirty="0" smtClean="0">
                <a:solidFill>
                  <a:schemeClr val="bg2">
                    <a:lumMod val="75000"/>
                  </a:schemeClr>
                </a:solidFill>
              </a:rPr>
              <a:t>Study Protocol &amp; CMC &amp; </a:t>
            </a:r>
            <a:r>
              <a:rPr lang="en-US" dirty="0" err="1" smtClean="0">
                <a:solidFill>
                  <a:schemeClr val="bg2">
                    <a:lumMod val="75000"/>
                  </a:schemeClr>
                </a:solidFill>
              </a:rPr>
              <a:t>Phamacology</a:t>
            </a:r>
            <a:endParaRPr lang="en-US" dirty="0">
              <a:solidFill>
                <a:schemeClr val="bg2">
                  <a:lumMod val="75000"/>
                </a:schemeClr>
              </a:solidFill>
            </a:endParaRPr>
          </a:p>
        </p:txBody>
      </p:sp>
    </p:spTree>
    <p:extLst>
      <p:ext uri="{BB962C8B-B14F-4D97-AF65-F5344CB8AC3E}">
        <p14:creationId xmlns:p14="http://schemas.microsoft.com/office/powerpoint/2010/main" val="208048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stretch>
            <a:fillRect/>
          </a:stretch>
        </p:blipFill>
        <p:spPr>
          <a:xfrm>
            <a:off x="172526" y="2989838"/>
            <a:ext cx="2514600" cy="461455"/>
          </a:xfrm>
          <a:prstGeom prst="rect">
            <a:avLst/>
          </a:prstGeom>
        </p:spPr>
      </p:pic>
      <p:sp>
        <p:nvSpPr>
          <p:cNvPr id="10" name="Content Placeholder 9"/>
          <p:cNvSpPr>
            <a:spLocks noGrp="1"/>
          </p:cNvSpPr>
          <p:nvPr>
            <p:ph sz="half" idx="2"/>
          </p:nvPr>
        </p:nvSpPr>
        <p:spPr>
          <a:xfrm>
            <a:off x="3421490" y="2989838"/>
            <a:ext cx="2514597" cy="2514599"/>
          </a:xfrm>
        </p:spPr>
        <p:txBody>
          <a:bodyPr/>
          <a:lstStyle/>
          <a:p>
            <a:r>
              <a:rPr lang="en-US" dirty="0"/>
              <a:t>(21 CFR 312.23(a)(10))</a:t>
            </a:r>
          </a:p>
          <a:p>
            <a:r>
              <a:rPr lang="en-US" dirty="0"/>
              <a:t>(</a:t>
            </a:r>
            <a:r>
              <a:rPr lang="en-US" dirty="0" err="1"/>
              <a:t>i</a:t>
            </a:r>
            <a:r>
              <a:rPr lang="en-US" dirty="0"/>
              <a:t>)Drug dependence and abuse potential (ii)Radioactive drugs</a:t>
            </a:r>
          </a:p>
          <a:p>
            <a:r>
              <a:rPr lang="en-US" dirty="0"/>
              <a:t>(iii)Pediatric studies</a:t>
            </a:r>
          </a:p>
          <a:p>
            <a:endParaRPr lang="en-US" dirty="0" smtClean="0"/>
          </a:p>
          <a:p>
            <a:endParaRPr lang="en-US" dirty="0"/>
          </a:p>
        </p:txBody>
      </p:sp>
      <p:sp>
        <p:nvSpPr>
          <p:cNvPr id="12" name="Content Placeholder 11"/>
          <p:cNvSpPr>
            <a:spLocks noGrp="1"/>
          </p:cNvSpPr>
          <p:nvPr>
            <p:ph sz="half" idx="14"/>
          </p:nvPr>
        </p:nvSpPr>
        <p:spPr>
          <a:xfrm>
            <a:off x="6400800" y="3001064"/>
            <a:ext cx="2514597" cy="765242"/>
          </a:xfrm>
        </p:spPr>
        <p:txBody>
          <a:bodyPr/>
          <a:lstStyle/>
          <a:p>
            <a:r>
              <a:rPr lang="en-US" altLang="en-US" sz="1600" i="1" dirty="0"/>
              <a:t>(Form FDA 3674)=clinicaltrials.gov</a:t>
            </a:r>
          </a:p>
          <a:p>
            <a:endParaRPr lang="en-US" dirty="0" smtClean="0"/>
          </a:p>
          <a:p>
            <a:endParaRPr lang="en-US" dirty="0" smtClean="0"/>
          </a:p>
          <a:p>
            <a:endParaRPr lang="en-US" dirty="0"/>
          </a:p>
        </p:txBody>
      </p:sp>
      <p:sp>
        <p:nvSpPr>
          <p:cNvPr id="8" name="Title 7"/>
          <p:cNvSpPr>
            <a:spLocks noGrp="1"/>
          </p:cNvSpPr>
          <p:nvPr>
            <p:ph type="title"/>
          </p:nvPr>
        </p:nvSpPr>
        <p:spPr>
          <a:xfrm>
            <a:off x="457200" y="228601"/>
            <a:ext cx="6553202" cy="394097"/>
          </a:xfrm>
        </p:spPr>
        <p:txBody>
          <a:bodyPr>
            <a:normAutofit fontScale="90000"/>
          </a:bodyPr>
          <a:lstStyle/>
          <a:p>
            <a:r>
              <a:rPr lang="en-US" dirty="0" smtClean="0">
                <a:solidFill>
                  <a:schemeClr val="bg2">
                    <a:lumMod val="75000"/>
                  </a:schemeClr>
                </a:solidFill>
              </a:rPr>
              <a:t>Additional Compliance Requirements</a:t>
            </a:r>
            <a:endParaRPr lang="en-US" dirty="0">
              <a:solidFill>
                <a:schemeClr val="bg2">
                  <a:lumMod val="75000"/>
                </a:schemeClr>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3631">
            <a:off x="3076450" y="702385"/>
            <a:ext cx="2840652" cy="78596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1771" flipV="1">
            <a:off x="3083589" y="1712835"/>
            <a:ext cx="2840652" cy="778140"/>
          </a:xfrm>
          <a:prstGeom prst="rect">
            <a:avLst/>
          </a:prstGeom>
        </p:spPr>
      </p:pic>
      <p:grpSp>
        <p:nvGrpSpPr>
          <p:cNvPr id="4" name="Group 3"/>
          <p:cNvGrpSpPr/>
          <p:nvPr/>
        </p:nvGrpSpPr>
        <p:grpSpPr>
          <a:xfrm>
            <a:off x="479268" y="1209970"/>
            <a:ext cx="2824664" cy="820390"/>
            <a:chOff x="479268" y="1209970"/>
            <a:chExt cx="2824664" cy="820390"/>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73976">
              <a:off x="479268" y="1255021"/>
              <a:ext cx="2802264" cy="775339"/>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6024" flipV="1">
              <a:off x="501668" y="1209970"/>
              <a:ext cx="2802264" cy="767625"/>
            </a:xfrm>
            <a:prstGeom prst="rect">
              <a:avLst/>
            </a:prstGeom>
          </p:spPr>
        </p:pic>
      </p:grpSp>
      <p:grpSp>
        <p:nvGrpSpPr>
          <p:cNvPr id="2" name="Group 1"/>
          <p:cNvGrpSpPr/>
          <p:nvPr/>
        </p:nvGrpSpPr>
        <p:grpSpPr>
          <a:xfrm>
            <a:off x="5678024" y="1181778"/>
            <a:ext cx="2867890" cy="877057"/>
            <a:chOff x="5678024" y="1181778"/>
            <a:chExt cx="2867890" cy="877057"/>
          </a:xfrm>
        </p:grpSpPr>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9827" flipH="1">
              <a:off x="5678024" y="1271537"/>
              <a:ext cx="2845490" cy="787298"/>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90173" flipH="1" flipV="1">
              <a:off x="5700424" y="1181778"/>
              <a:ext cx="2845490" cy="779466"/>
            </a:xfrm>
            <a:prstGeom prst="rect">
              <a:avLst/>
            </a:prstGeom>
          </p:spPr>
        </p:pic>
      </p:grpSp>
      <p:sp>
        <p:nvSpPr>
          <p:cNvPr id="5" name="Rectangle 4"/>
          <p:cNvSpPr/>
          <p:nvPr/>
        </p:nvSpPr>
        <p:spPr>
          <a:xfrm>
            <a:off x="172526" y="2626125"/>
            <a:ext cx="2561791"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smtClean="0">
                <a:ln/>
                <a:solidFill>
                  <a:schemeClr val="accent3"/>
                </a:solidFill>
                <a:effectLst/>
              </a:rPr>
              <a:t>Previous Human Experience</a:t>
            </a:r>
            <a:endParaRPr lang="en-US" sz="1600" b="1" cap="none" spc="0" dirty="0">
              <a:ln/>
              <a:solidFill>
                <a:schemeClr val="accent3"/>
              </a:solidFill>
              <a:effectLst/>
            </a:endParaRPr>
          </a:p>
        </p:txBody>
      </p:sp>
      <p:sp>
        <p:nvSpPr>
          <p:cNvPr id="16" name="Rectangle 15"/>
          <p:cNvSpPr/>
          <p:nvPr/>
        </p:nvSpPr>
        <p:spPr>
          <a:xfrm>
            <a:off x="3245151" y="2662510"/>
            <a:ext cx="2137445"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smtClean="0">
                <a:ln/>
                <a:solidFill>
                  <a:schemeClr val="accent3"/>
                </a:solidFill>
                <a:effectLst/>
              </a:rPr>
              <a:t>Additional Information</a:t>
            </a:r>
            <a:endParaRPr lang="en-US" sz="1600" b="1" cap="none" spc="0" dirty="0">
              <a:ln/>
              <a:solidFill>
                <a:schemeClr val="accent3"/>
              </a:solidFill>
              <a:effectLst/>
            </a:endParaRPr>
          </a:p>
        </p:txBody>
      </p:sp>
      <p:sp>
        <p:nvSpPr>
          <p:cNvPr id="17" name="Rectangle 16"/>
          <p:cNvSpPr/>
          <p:nvPr/>
        </p:nvSpPr>
        <p:spPr>
          <a:xfrm>
            <a:off x="6039126" y="2664262"/>
            <a:ext cx="2497864"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smtClean="0">
                <a:ln/>
                <a:solidFill>
                  <a:schemeClr val="accent3"/>
                </a:solidFill>
                <a:effectLst/>
              </a:rPr>
              <a:t>Certification of Compliance</a:t>
            </a:r>
            <a:endParaRPr lang="en-US" sz="1600" b="1" cap="none" spc="0" dirty="0">
              <a:ln/>
              <a:solidFill>
                <a:schemeClr val="accent3"/>
              </a:solidFill>
              <a:effectLst/>
            </a:endParaRPr>
          </a:p>
        </p:txBody>
      </p:sp>
    </p:spTree>
    <p:extLst>
      <p:ext uri="{BB962C8B-B14F-4D97-AF65-F5344CB8AC3E}">
        <p14:creationId xmlns:p14="http://schemas.microsoft.com/office/powerpoint/2010/main" val="1590540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2">
                    <a:lumMod val="75000"/>
                  </a:schemeClr>
                </a:solidFill>
              </a:rPr>
              <a:t>Today’s</a:t>
            </a:r>
            <a:r>
              <a:rPr lang="en-US" dirty="0" smtClean="0"/>
              <a:t> Agenda</a:t>
            </a:r>
            <a:endParaRPr lang="en-US" dirty="0"/>
          </a:p>
        </p:txBody>
      </p:sp>
      <p:sp>
        <p:nvSpPr>
          <p:cNvPr id="13" name="Content Placeholder 12"/>
          <p:cNvSpPr>
            <a:spLocks noGrp="1"/>
          </p:cNvSpPr>
          <p:nvPr>
            <p:ph sz="quarter" idx="13"/>
          </p:nvPr>
        </p:nvSpPr>
        <p:spPr/>
        <p:txBody>
          <a:bodyPr>
            <a:normAutofit/>
          </a:bodyPr>
          <a:lstStyle/>
          <a:p>
            <a:pPr marL="171450" indent="-171450">
              <a:buFont typeface="Arial" panose="020B0604020202020204" pitchFamily="34" charset="0"/>
              <a:buChar char="•"/>
            </a:pPr>
            <a:r>
              <a:rPr lang="en-US" sz="1200" dirty="0" smtClean="0"/>
              <a:t>Quick Review of FDA Regulations</a:t>
            </a:r>
          </a:p>
          <a:p>
            <a:pPr marL="171450" indent="-171450">
              <a:buFont typeface="Arial" panose="020B0604020202020204" pitchFamily="34" charset="0"/>
              <a:buChar char="•"/>
            </a:pPr>
            <a:r>
              <a:rPr lang="en-US" sz="1200" dirty="0" smtClean="0"/>
              <a:t>High-level Definitions of Sponsor vs. Investigator vs. Sponsor-Investigator</a:t>
            </a:r>
          </a:p>
          <a:p>
            <a:pPr marL="171450" indent="-171450">
              <a:buFont typeface="Arial" panose="020B0604020202020204" pitchFamily="34" charset="0"/>
              <a:buChar char="•"/>
            </a:pPr>
            <a:r>
              <a:rPr lang="en-US" sz="1200" dirty="0" smtClean="0"/>
              <a:t>Sponsor Responsibilities- Helicopter View</a:t>
            </a:r>
          </a:p>
          <a:p>
            <a:pPr marL="171450" indent="-171450">
              <a:buFont typeface="Arial" panose="020B0604020202020204" pitchFamily="34" charset="0"/>
              <a:buChar char="•"/>
            </a:pPr>
            <a:r>
              <a:rPr lang="en-US" sz="1200" dirty="0" smtClean="0"/>
              <a:t>Reasons for Acquiring IND and Types of IND</a:t>
            </a:r>
          </a:p>
          <a:p>
            <a:pPr marL="171450" indent="-171450">
              <a:buFont typeface="Arial" panose="020B0604020202020204" pitchFamily="34" charset="0"/>
              <a:buChar char="•"/>
            </a:pPr>
            <a:r>
              <a:rPr lang="en-US" sz="1200" dirty="0" smtClean="0"/>
              <a:t>Content of IND</a:t>
            </a:r>
          </a:p>
          <a:p>
            <a:pPr marL="171450" indent="-171450">
              <a:buFont typeface="Arial" panose="020B0604020202020204" pitchFamily="34" charset="0"/>
              <a:buChar char="•"/>
            </a:pPr>
            <a:r>
              <a:rPr lang="en-US" sz="1200" dirty="0" smtClean="0"/>
              <a:t>Sponsor Responsibilities on FDA Submissions</a:t>
            </a:r>
          </a:p>
          <a:p>
            <a:pPr marL="171450" indent="-171450">
              <a:buFont typeface="Arial" panose="020B0604020202020204" pitchFamily="34" charset="0"/>
              <a:buChar char="•"/>
            </a:pPr>
            <a:r>
              <a:rPr lang="en-US" sz="1200" dirty="0" smtClean="0"/>
              <a:t>Sponsor Responsibilities on Monitoring the Trial</a:t>
            </a:r>
          </a:p>
          <a:p>
            <a:pPr marL="171450" indent="-171450">
              <a:buFont typeface="Arial" panose="020B0604020202020204" pitchFamily="34" charset="0"/>
              <a:buChar char="•"/>
            </a:pPr>
            <a:r>
              <a:rPr lang="en-US" sz="1200" dirty="0" smtClean="0"/>
              <a:t>Sponsor Responsibilities on IRB Review</a:t>
            </a:r>
          </a:p>
          <a:p>
            <a:pPr marL="171450" indent="-171450">
              <a:buFont typeface="Arial" panose="020B0604020202020204" pitchFamily="34" charset="0"/>
              <a:buChar char="•"/>
            </a:pPr>
            <a:r>
              <a:rPr lang="en-US" sz="1200" dirty="0" smtClean="0"/>
              <a:t>Investigator Responsibilities that the Sponsor Needs to Verify</a:t>
            </a:r>
          </a:p>
          <a:p>
            <a:pPr marL="171450" indent="-171450">
              <a:buFont typeface="Arial" panose="020B0604020202020204" pitchFamily="34" charset="0"/>
              <a:buChar char="•"/>
            </a:pPr>
            <a:r>
              <a:rPr lang="en-US" sz="1200" dirty="0" smtClean="0"/>
              <a:t>Drug Accountability</a:t>
            </a:r>
          </a:p>
          <a:p>
            <a:pPr marL="171450" indent="-171450">
              <a:buFont typeface="Arial" panose="020B0604020202020204" pitchFamily="34" charset="0"/>
              <a:buChar char="•"/>
            </a:pPr>
            <a:r>
              <a:rPr lang="en-US" sz="1200" dirty="0" smtClean="0"/>
              <a:t>Record retention</a:t>
            </a:r>
          </a:p>
          <a:p>
            <a:pPr marL="171450" indent="-171450">
              <a:buFont typeface="Arial" panose="020B0604020202020204" pitchFamily="34" charset="0"/>
              <a:buChar char="•"/>
            </a:pPr>
            <a:r>
              <a:rPr lang="en-US" sz="1200" dirty="0" smtClean="0"/>
              <a:t>Investigator responsibilities- CAPA</a:t>
            </a:r>
          </a:p>
          <a:p>
            <a:pPr marL="171450" indent="-171450">
              <a:buFont typeface="Arial" panose="020B0604020202020204" pitchFamily="34" charset="0"/>
              <a:buChar char="•"/>
            </a:pPr>
            <a:r>
              <a:rPr lang="en-US" sz="1200" dirty="0" smtClean="0"/>
              <a:t>Violations Noted by FDA on Audits</a:t>
            </a:r>
          </a:p>
          <a:p>
            <a:pPr marL="171450" indent="-171450">
              <a:buFont typeface="Arial" panose="020B0604020202020204" pitchFamily="34" charset="0"/>
              <a:buChar char="•"/>
            </a:pPr>
            <a:r>
              <a:rPr lang="en-US" sz="1200" dirty="0" smtClean="0"/>
              <a:t>IND Exemptions</a:t>
            </a:r>
          </a:p>
          <a:p>
            <a:pPr marL="171450" indent="-171450">
              <a:buFont typeface="Arial" panose="020B0604020202020204" pitchFamily="34" charset="0"/>
              <a:buChar char="•"/>
            </a:pPr>
            <a:r>
              <a:rPr lang="en-US" sz="1200" dirty="0" smtClean="0"/>
              <a:t>Brain Teasers</a:t>
            </a:r>
          </a:p>
          <a:p>
            <a:pPr marL="171450" indent="-171450">
              <a:buFont typeface="Arial" panose="020B0604020202020204" pitchFamily="34" charset="0"/>
              <a:buChar char="•"/>
            </a:pPr>
            <a:r>
              <a:rPr lang="en-US" sz="1200" dirty="0" smtClean="0"/>
              <a:t>Q&amp;A</a:t>
            </a:r>
            <a:endParaRPr lang="en-US"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305300"/>
            <a:ext cx="1431925" cy="838200"/>
          </a:xfrm>
          <a:prstGeom prst="rect">
            <a:avLst/>
          </a:prstGeom>
        </p:spPr>
      </p:pic>
    </p:spTree>
    <p:extLst>
      <p:ext uri="{BB962C8B-B14F-4D97-AF65-F5344CB8AC3E}">
        <p14:creationId xmlns:p14="http://schemas.microsoft.com/office/powerpoint/2010/main" val="2333170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362200" y="1581150"/>
            <a:ext cx="6400800" cy="3200400"/>
          </a:xfrm>
        </p:spPr>
        <p:txBody>
          <a:bodyPr/>
          <a:lstStyle/>
          <a:p>
            <a:pPr marL="342900" lvl="0" indent="-342900" fontAlgn="base">
              <a:lnSpc>
                <a:spcPct val="80000"/>
              </a:lnSpc>
              <a:spcAft>
                <a:spcPct val="0"/>
              </a:spcAft>
            </a:pPr>
            <a:r>
              <a:rPr lang="en-US" sz="1800" b="1" dirty="0">
                <a:solidFill>
                  <a:srgbClr val="C00000"/>
                </a:solidFill>
                <a:latin typeface="Arial" charset="0"/>
                <a:ea typeface="ＭＳ Ｐゴシック" pitchFamily="-96" charset="-128"/>
              </a:rPr>
              <a:t>IND Amendment (Documents submitted to an active IND)</a:t>
            </a:r>
          </a:p>
          <a:p>
            <a:pPr marL="342900" lvl="0" indent="-342900" fontAlgn="base">
              <a:lnSpc>
                <a:spcPct val="80000"/>
              </a:lnSpc>
              <a:spcAft>
                <a:spcPct val="0"/>
              </a:spcAft>
            </a:pPr>
            <a:endParaRPr lang="en-US" sz="2000" b="1" dirty="0">
              <a:solidFill>
                <a:srgbClr val="000066"/>
              </a:solidFill>
              <a:latin typeface="Arial" charset="0"/>
              <a:ea typeface="ＭＳ Ｐゴシック" pitchFamily="-96" charset="-128"/>
            </a:endParaRPr>
          </a:p>
          <a:p>
            <a:pPr marL="342900" lvl="0" indent="-342900" fontAlgn="base">
              <a:lnSpc>
                <a:spcPct val="80000"/>
              </a:lnSpc>
              <a:spcAft>
                <a:spcPct val="0"/>
              </a:spcAft>
            </a:pPr>
            <a:r>
              <a:rPr lang="en-US" sz="2000" b="1" dirty="0">
                <a:solidFill>
                  <a:srgbClr val="000066"/>
                </a:solidFill>
                <a:latin typeface="Arial" charset="0"/>
                <a:ea typeface="ＭＳ Ｐゴシック" pitchFamily="-96" charset="-128"/>
              </a:rPr>
              <a:t>The 4 major types are…</a:t>
            </a:r>
          </a:p>
          <a:p>
            <a:pPr marL="342900" lvl="0" indent="-342900" fontAlgn="base">
              <a:lnSpc>
                <a:spcPct val="80000"/>
              </a:lnSpc>
              <a:spcAft>
                <a:spcPct val="0"/>
              </a:spcAft>
            </a:pPr>
            <a:endParaRPr lang="en-US" sz="2000" b="1" dirty="0">
              <a:solidFill>
                <a:srgbClr val="000066"/>
              </a:solidFill>
              <a:latin typeface="Arial" charset="0"/>
              <a:ea typeface="ＭＳ Ｐゴシック" pitchFamily="-96" charset="-128"/>
            </a:endParaRPr>
          </a:p>
          <a:p>
            <a:pPr marL="342900" lvl="0" indent="-342900" fontAlgn="base">
              <a:spcAft>
                <a:spcPct val="0"/>
              </a:spcAft>
              <a:buFontTx/>
              <a:buChar char="•"/>
            </a:pPr>
            <a:r>
              <a:rPr lang="en-US" sz="2000" dirty="0">
                <a:solidFill>
                  <a:srgbClr val="000066"/>
                </a:solidFill>
                <a:latin typeface="Arial" charset="0"/>
                <a:ea typeface="ＭＳ Ｐゴシック" pitchFamily="-96" charset="-128"/>
              </a:rPr>
              <a:t>Protocol Amendments (21 CFR </a:t>
            </a:r>
            <a:r>
              <a:rPr lang="en-US" sz="2000" dirty="0">
                <a:solidFill>
                  <a:srgbClr val="000066"/>
                </a:solidFill>
                <a:latin typeface="Arial" charset="0"/>
                <a:ea typeface="ＭＳ Ｐゴシック" pitchFamily="-96" charset="-128"/>
                <a:cs typeface="Arial" charset="0"/>
              </a:rPr>
              <a:t>§</a:t>
            </a:r>
            <a:r>
              <a:rPr lang="en-US" sz="2000" dirty="0">
                <a:solidFill>
                  <a:srgbClr val="000066"/>
                </a:solidFill>
                <a:latin typeface="Arial" charset="0"/>
                <a:ea typeface="ＭＳ Ｐゴシック" pitchFamily="-96" charset="-128"/>
              </a:rPr>
              <a:t>312.30)</a:t>
            </a:r>
          </a:p>
          <a:p>
            <a:pPr marL="342900" lvl="0" indent="-342900" fontAlgn="base">
              <a:spcAft>
                <a:spcPct val="0"/>
              </a:spcAft>
              <a:buFontTx/>
              <a:buChar char="•"/>
            </a:pPr>
            <a:r>
              <a:rPr lang="en-US" sz="2000" dirty="0">
                <a:solidFill>
                  <a:srgbClr val="000066"/>
                </a:solidFill>
                <a:latin typeface="Arial" charset="0"/>
                <a:ea typeface="ＭＳ Ｐゴシック" pitchFamily="-96" charset="-128"/>
              </a:rPr>
              <a:t>Information Amendments (21 CFR </a:t>
            </a:r>
            <a:r>
              <a:rPr lang="en-US" sz="2000" dirty="0">
                <a:solidFill>
                  <a:srgbClr val="000066"/>
                </a:solidFill>
                <a:latin typeface="Arial" charset="0"/>
                <a:ea typeface="ＭＳ Ｐゴシック" pitchFamily="-96" charset="-128"/>
                <a:cs typeface="Arial" charset="0"/>
              </a:rPr>
              <a:t>§</a:t>
            </a:r>
            <a:r>
              <a:rPr lang="en-US" sz="2000" dirty="0">
                <a:solidFill>
                  <a:srgbClr val="000066"/>
                </a:solidFill>
                <a:latin typeface="Arial" charset="0"/>
                <a:ea typeface="ＭＳ Ｐゴシック" pitchFamily="-96" charset="-128"/>
              </a:rPr>
              <a:t> 312.31)</a:t>
            </a:r>
          </a:p>
          <a:p>
            <a:pPr marL="342900" lvl="0" indent="-342900" fontAlgn="base">
              <a:spcAft>
                <a:spcPct val="0"/>
              </a:spcAft>
              <a:buFontTx/>
              <a:buChar char="•"/>
            </a:pPr>
            <a:r>
              <a:rPr lang="en-US" sz="2000" dirty="0">
                <a:solidFill>
                  <a:srgbClr val="000066"/>
                </a:solidFill>
                <a:latin typeface="Arial" charset="0"/>
                <a:ea typeface="ＭＳ Ｐゴシック" pitchFamily="-96" charset="-128"/>
              </a:rPr>
              <a:t>IND Safety Reports (21 CFR </a:t>
            </a:r>
            <a:r>
              <a:rPr lang="en-US" sz="2000" dirty="0">
                <a:solidFill>
                  <a:srgbClr val="000066"/>
                </a:solidFill>
                <a:latin typeface="Arial" charset="0"/>
                <a:ea typeface="ＭＳ Ｐゴシック" pitchFamily="-96" charset="-128"/>
                <a:cs typeface="Arial" charset="0"/>
              </a:rPr>
              <a:t>§</a:t>
            </a:r>
            <a:r>
              <a:rPr lang="en-US" sz="2000" dirty="0">
                <a:solidFill>
                  <a:srgbClr val="000066"/>
                </a:solidFill>
                <a:latin typeface="Arial" charset="0"/>
                <a:ea typeface="ＭＳ Ｐゴシック" pitchFamily="-96" charset="-128"/>
              </a:rPr>
              <a:t> 312.32)</a:t>
            </a:r>
          </a:p>
          <a:p>
            <a:pPr marL="342900" lvl="0" indent="-342900" fontAlgn="base">
              <a:spcAft>
                <a:spcPct val="0"/>
              </a:spcAft>
              <a:buFontTx/>
              <a:buChar char="•"/>
            </a:pPr>
            <a:r>
              <a:rPr lang="en-US" sz="2000" dirty="0">
                <a:solidFill>
                  <a:srgbClr val="000066"/>
                </a:solidFill>
                <a:latin typeface="Arial" charset="0"/>
                <a:ea typeface="ＭＳ Ｐゴシック" pitchFamily="-96" charset="-128"/>
              </a:rPr>
              <a:t>IND Annual Reports (21 CFR </a:t>
            </a:r>
            <a:r>
              <a:rPr lang="en-US" sz="2000" dirty="0">
                <a:solidFill>
                  <a:srgbClr val="000066"/>
                </a:solidFill>
                <a:latin typeface="Arial" charset="0"/>
                <a:ea typeface="ＭＳ Ｐゴシック" pitchFamily="-96" charset="-128"/>
                <a:cs typeface="Arial" charset="0"/>
              </a:rPr>
              <a:t>§</a:t>
            </a:r>
            <a:r>
              <a:rPr lang="en-US" sz="2000" dirty="0">
                <a:solidFill>
                  <a:srgbClr val="000066"/>
                </a:solidFill>
                <a:latin typeface="Arial" charset="0"/>
                <a:ea typeface="ＭＳ Ｐゴシック" pitchFamily="-96" charset="-128"/>
              </a:rPr>
              <a:t> 312.33)</a:t>
            </a:r>
          </a:p>
          <a:p>
            <a:endParaRPr lang="en-US" dirty="0"/>
          </a:p>
        </p:txBody>
      </p:sp>
      <p:sp>
        <p:nvSpPr>
          <p:cNvPr id="4" name="Title 3"/>
          <p:cNvSpPr>
            <a:spLocks noGrp="1"/>
          </p:cNvSpPr>
          <p:nvPr>
            <p:ph type="title"/>
          </p:nvPr>
        </p:nvSpPr>
        <p:spPr>
          <a:xfrm>
            <a:off x="2362200" y="819150"/>
            <a:ext cx="4267200" cy="394097"/>
          </a:xfrm>
        </p:spPr>
        <p:txBody>
          <a:bodyPr>
            <a:normAutofit fontScale="90000"/>
          </a:bodyPr>
          <a:lstStyle/>
          <a:p>
            <a:r>
              <a:rPr lang="en-US" dirty="0" smtClean="0">
                <a:solidFill>
                  <a:schemeClr val="bg2">
                    <a:lumMod val="75000"/>
                  </a:schemeClr>
                </a:solidFill>
              </a:rPr>
              <a:t>Sponsor: IND Amendments</a:t>
            </a:r>
            <a:endParaRPr lang="en-US" dirty="0">
              <a:solidFill>
                <a:schemeClr val="bg2">
                  <a:lumMod val="75000"/>
                </a:schemeClr>
              </a:solidFill>
            </a:endParaRPr>
          </a:p>
        </p:txBody>
      </p:sp>
    </p:spTree>
    <p:extLst>
      <p:ext uri="{BB962C8B-B14F-4D97-AF65-F5344CB8AC3E}">
        <p14:creationId xmlns:p14="http://schemas.microsoft.com/office/powerpoint/2010/main" val="2182904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8" y="133350"/>
            <a:ext cx="7162800" cy="394097"/>
          </a:xfrm>
        </p:spPr>
        <p:txBody>
          <a:bodyPr>
            <a:normAutofit fontScale="90000"/>
          </a:bodyPr>
          <a:lstStyle/>
          <a:p>
            <a:r>
              <a:rPr lang="en-US" dirty="0" smtClean="0">
                <a:solidFill>
                  <a:schemeClr val="bg2">
                    <a:lumMod val="75000"/>
                  </a:schemeClr>
                </a:solidFill>
              </a:rPr>
              <a:t>Sponsor Responsibilities: FDA Submissions</a:t>
            </a:r>
            <a:endParaRPr lang="en-US" dirty="0">
              <a:solidFill>
                <a:schemeClr val="bg2">
                  <a:lumMod val="75000"/>
                </a:schemeClr>
              </a:solidFill>
            </a:endParaRPr>
          </a:p>
        </p:txBody>
      </p:sp>
      <p:pic>
        <p:nvPicPr>
          <p:cNvPr id="7" name="Content Placeholder 6"/>
          <p:cNvPicPr>
            <a:picLocks noGrp="1" noChangeAspect="1"/>
          </p:cNvPicPr>
          <p:nvPr>
            <p:ph sz="half" idx="2"/>
          </p:nvPr>
        </p:nvPicPr>
        <p:blipFill>
          <a:blip r:embed="rId2"/>
          <a:stretch>
            <a:fillRect/>
          </a:stretch>
        </p:blipFill>
        <p:spPr>
          <a:xfrm>
            <a:off x="838198" y="742950"/>
            <a:ext cx="7162800" cy="3810000"/>
          </a:xfrm>
          <a:prstGeom prst="rect">
            <a:avLst/>
          </a:prstGeom>
        </p:spPr>
      </p:pic>
    </p:spTree>
    <p:extLst>
      <p:ext uri="{BB962C8B-B14F-4D97-AF65-F5344CB8AC3E}">
        <p14:creationId xmlns:p14="http://schemas.microsoft.com/office/powerpoint/2010/main" val="17783187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09550"/>
            <a:ext cx="7162800" cy="394097"/>
          </a:xfrm>
        </p:spPr>
        <p:txBody>
          <a:bodyPr>
            <a:normAutofit fontScale="90000"/>
          </a:bodyPr>
          <a:lstStyle/>
          <a:p>
            <a:r>
              <a:rPr lang="en-US" dirty="0" smtClean="0">
                <a:solidFill>
                  <a:schemeClr val="bg2">
                    <a:lumMod val="75000"/>
                  </a:schemeClr>
                </a:solidFill>
              </a:rPr>
              <a:t>Amendment- New Protocol</a:t>
            </a:r>
            <a:endParaRPr lang="en-US" dirty="0">
              <a:solidFill>
                <a:schemeClr val="bg2">
                  <a:lumMod val="75000"/>
                </a:schemeClr>
              </a:solidFill>
            </a:endParaRPr>
          </a:p>
        </p:txBody>
      </p:sp>
      <p:sp>
        <p:nvSpPr>
          <p:cNvPr id="5" name="Content Placeholder 2"/>
          <p:cNvSpPr txBox="1">
            <a:spLocks/>
          </p:cNvSpPr>
          <p:nvPr/>
        </p:nvSpPr>
        <p:spPr bwMode="auto">
          <a:xfrm>
            <a:off x="152400" y="895350"/>
            <a:ext cx="8229600"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rgbClr val="000066"/>
                </a:solidFill>
                <a:latin typeface="+mn-lt"/>
                <a:ea typeface="+mn-ea"/>
                <a:cs typeface="+mn-cs"/>
              </a:defRPr>
            </a:lvl1pPr>
            <a:lvl2pPr marL="742950" indent="-285750" algn="l" rtl="0" eaLnBrk="0" fontAlgn="base" hangingPunct="0">
              <a:spcBef>
                <a:spcPct val="20000"/>
              </a:spcBef>
              <a:spcAft>
                <a:spcPct val="0"/>
              </a:spcAft>
              <a:buChar char="–"/>
              <a:defRPr>
                <a:solidFill>
                  <a:srgbClr val="000066"/>
                </a:solidFill>
                <a:latin typeface="+mn-lt"/>
                <a:ea typeface="+mn-ea"/>
              </a:defRPr>
            </a:lvl2pPr>
            <a:lvl3pPr marL="1143000" indent="-228600" algn="l" rtl="0" eaLnBrk="0" fontAlgn="base" hangingPunct="0">
              <a:spcBef>
                <a:spcPct val="20000"/>
              </a:spcBef>
              <a:spcAft>
                <a:spcPct val="0"/>
              </a:spcAft>
              <a:buChar char="•"/>
              <a:defRPr>
                <a:solidFill>
                  <a:srgbClr val="000066"/>
                </a:solidFill>
                <a:latin typeface="+mn-lt"/>
                <a:ea typeface="+mn-ea"/>
              </a:defRPr>
            </a:lvl3pPr>
            <a:lvl4pPr marL="1600200" indent="-228600" algn="l" rtl="0" eaLnBrk="0" fontAlgn="base" hangingPunct="0">
              <a:spcBef>
                <a:spcPct val="20000"/>
              </a:spcBef>
              <a:spcAft>
                <a:spcPct val="0"/>
              </a:spcAft>
              <a:buChar char="–"/>
              <a:defRPr>
                <a:solidFill>
                  <a:srgbClr val="000066"/>
                </a:solidFill>
                <a:latin typeface="+mn-lt"/>
                <a:ea typeface="+mn-ea"/>
              </a:defRPr>
            </a:lvl4pPr>
            <a:lvl5pPr marL="2057400" indent="-228600" algn="l" rtl="0" eaLnBrk="0" fontAlgn="base" hangingPunct="0">
              <a:spcBef>
                <a:spcPct val="20000"/>
              </a:spcBef>
              <a:spcAft>
                <a:spcPct val="0"/>
              </a:spcAft>
              <a:buChar char="»"/>
              <a:defRPr>
                <a:solidFill>
                  <a:srgbClr val="000066"/>
                </a:solidFill>
                <a:latin typeface="+mn-lt"/>
                <a:ea typeface="+mn-ea"/>
              </a:defRPr>
            </a:lvl5pPr>
            <a:lvl6pPr marL="2514600" indent="-228600" algn="l" rtl="0" fontAlgn="base">
              <a:spcBef>
                <a:spcPct val="20000"/>
              </a:spcBef>
              <a:spcAft>
                <a:spcPct val="0"/>
              </a:spcAft>
              <a:buChar char="»"/>
              <a:defRPr>
                <a:solidFill>
                  <a:srgbClr val="000066"/>
                </a:solidFill>
                <a:latin typeface="+mn-lt"/>
                <a:ea typeface="+mn-ea"/>
              </a:defRPr>
            </a:lvl6pPr>
            <a:lvl7pPr marL="2971800" indent="-228600" algn="l" rtl="0" fontAlgn="base">
              <a:spcBef>
                <a:spcPct val="20000"/>
              </a:spcBef>
              <a:spcAft>
                <a:spcPct val="0"/>
              </a:spcAft>
              <a:buChar char="»"/>
              <a:defRPr>
                <a:solidFill>
                  <a:srgbClr val="000066"/>
                </a:solidFill>
                <a:latin typeface="+mn-lt"/>
                <a:ea typeface="+mn-ea"/>
              </a:defRPr>
            </a:lvl7pPr>
            <a:lvl8pPr marL="3429000" indent="-228600" algn="l" rtl="0" fontAlgn="base">
              <a:spcBef>
                <a:spcPct val="20000"/>
              </a:spcBef>
              <a:spcAft>
                <a:spcPct val="0"/>
              </a:spcAft>
              <a:buChar char="»"/>
              <a:defRPr>
                <a:solidFill>
                  <a:srgbClr val="000066"/>
                </a:solidFill>
                <a:latin typeface="+mn-lt"/>
                <a:ea typeface="+mn-ea"/>
              </a:defRPr>
            </a:lvl8pPr>
            <a:lvl9pPr marL="3886200" indent="-228600" algn="l" rtl="0" fontAlgn="base">
              <a:spcBef>
                <a:spcPct val="20000"/>
              </a:spcBef>
              <a:spcAft>
                <a:spcPct val="0"/>
              </a:spcAft>
              <a:buChar char="»"/>
              <a:defRPr>
                <a:solidFill>
                  <a:srgbClr val="000066"/>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New study that is not covered by a protocol already contained in the IND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Must submit the new protocol to the FDA</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1" i="0" u="none" strike="noStrike" kern="0" cap="none" spc="0" normalizeH="0" baseline="0" noProof="0" dirty="0" smtClean="0">
                <a:ln>
                  <a:noFill/>
                </a:ln>
                <a:solidFill>
                  <a:srgbClr val="000066"/>
                </a:solidFill>
                <a:effectLst/>
                <a:uLnTx/>
                <a:uFillTx/>
                <a:latin typeface="Arial"/>
                <a:ea typeface="ＭＳ Ｐゴシック"/>
              </a:rPr>
              <a:t>The new protocol can begin after both conditions have been met: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The protocol has been approved by the IRB</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The sponsor has submitted the protocol to the FDA for its review</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There is no need to wait for the 30 day review period at the FDA unless we have specifically asked the FDA for advice on the protocol content</a:t>
            </a:r>
            <a:endParaRPr kumimoji="0" lang="en-US" sz="1800" b="0" i="0" u="none" strike="noStrike" kern="0" cap="none" spc="0" normalizeH="0" baseline="0" noProof="0" dirty="0">
              <a:ln>
                <a:noFill/>
              </a:ln>
              <a:solidFill>
                <a:srgbClr val="000066"/>
              </a:solidFill>
              <a:effectLst/>
              <a:uLnTx/>
              <a:uFillTx/>
              <a:latin typeface="Arial"/>
              <a:ea typeface="ＭＳ Ｐゴシック"/>
              <a:cs typeface="+mn-cs"/>
            </a:endParaRPr>
          </a:p>
        </p:txBody>
      </p:sp>
    </p:spTree>
    <p:extLst>
      <p:ext uri="{BB962C8B-B14F-4D97-AF65-F5344CB8AC3E}">
        <p14:creationId xmlns:p14="http://schemas.microsoft.com/office/powerpoint/2010/main" val="3230233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09550"/>
            <a:ext cx="7162800" cy="394097"/>
          </a:xfrm>
        </p:spPr>
        <p:txBody>
          <a:bodyPr>
            <a:normAutofit fontScale="90000"/>
          </a:bodyPr>
          <a:lstStyle/>
          <a:p>
            <a:r>
              <a:rPr lang="en-US" dirty="0" smtClean="0">
                <a:solidFill>
                  <a:schemeClr val="bg2">
                    <a:lumMod val="75000"/>
                  </a:schemeClr>
                </a:solidFill>
              </a:rPr>
              <a:t>Amendment- Changes in a Protocol</a:t>
            </a:r>
            <a:endParaRPr lang="en-US" dirty="0">
              <a:solidFill>
                <a:schemeClr val="bg2">
                  <a:lumMod val="75000"/>
                </a:schemeClr>
              </a:solidFill>
            </a:endParaRPr>
          </a:p>
        </p:txBody>
      </p:sp>
      <p:sp>
        <p:nvSpPr>
          <p:cNvPr id="4" name="Content Placeholder 2"/>
          <p:cNvSpPr txBox="1">
            <a:spLocks/>
          </p:cNvSpPr>
          <p:nvPr/>
        </p:nvSpPr>
        <p:spPr bwMode="auto">
          <a:xfrm>
            <a:off x="152400" y="895350"/>
            <a:ext cx="82296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rgbClr val="000066"/>
                </a:solidFill>
                <a:latin typeface="+mn-lt"/>
                <a:ea typeface="+mn-ea"/>
                <a:cs typeface="+mn-cs"/>
              </a:defRPr>
            </a:lvl1pPr>
            <a:lvl2pPr marL="742950" indent="-285750" algn="l" rtl="0" eaLnBrk="0" fontAlgn="base" hangingPunct="0">
              <a:spcBef>
                <a:spcPct val="20000"/>
              </a:spcBef>
              <a:spcAft>
                <a:spcPct val="0"/>
              </a:spcAft>
              <a:buChar char="–"/>
              <a:defRPr>
                <a:solidFill>
                  <a:srgbClr val="000066"/>
                </a:solidFill>
                <a:latin typeface="+mn-lt"/>
                <a:ea typeface="+mn-ea"/>
              </a:defRPr>
            </a:lvl2pPr>
            <a:lvl3pPr marL="1143000" indent="-228600" algn="l" rtl="0" eaLnBrk="0" fontAlgn="base" hangingPunct="0">
              <a:spcBef>
                <a:spcPct val="20000"/>
              </a:spcBef>
              <a:spcAft>
                <a:spcPct val="0"/>
              </a:spcAft>
              <a:buChar char="•"/>
              <a:defRPr>
                <a:solidFill>
                  <a:srgbClr val="000066"/>
                </a:solidFill>
                <a:latin typeface="+mn-lt"/>
                <a:ea typeface="+mn-ea"/>
              </a:defRPr>
            </a:lvl3pPr>
            <a:lvl4pPr marL="1600200" indent="-228600" algn="l" rtl="0" eaLnBrk="0" fontAlgn="base" hangingPunct="0">
              <a:spcBef>
                <a:spcPct val="20000"/>
              </a:spcBef>
              <a:spcAft>
                <a:spcPct val="0"/>
              </a:spcAft>
              <a:buChar char="–"/>
              <a:defRPr>
                <a:solidFill>
                  <a:srgbClr val="000066"/>
                </a:solidFill>
                <a:latin typeface="+mn-lt"/>
                <a:ea typeface="+mn-ea"/>
              </a:defRPr>
            </a:lvl4pPr>
            <a:lvl5pPr marL="2057400" indent="-228600" algn="l" rtl="0" eaLnBrk="0" fontAlgn="base" hangingPunct="0">
              <a:spcBef>
                <a:spcPct val="20000"/>
              </a:spcBef>
              <a:spcAft>
                <a:spcPct val="0"/>
              </a:spcAft>
              <a:buChar char="»"/>
              <a:defRPr>
                <a:solidFill>
                  <a:srgbClr val="000066"/>
                </a:solidFill>
                <a:latin typeface="+mn-lt"/>
                <a:ea typeface="+mn-ea"/>
              </a:defRPr>
            </a:lvl5pPr>
            <a:lvl6pPr marL="2514600" indent="-228600" algn="l" rtl="0" fontAlgn="base">
              <a:spcBef>
                <a:spcPct val="20000"/>
              </a:spcBef>
              <a:spcAft>
                <a:spcPct val="0"/>
              </a:spcAft>
              <a:buChar char="»"/>
              <a:defRPr>
                <a:solidFill>
                  <a:srgbClr val="000066"/>
                </a:solidFill>
                <a:latin typeface="+mn-lt"/>
                <a:ea typeface="+mn-ea"/>
              </a:defRPr>
            </a:lvl6pPr>
            <a:lvl7pPr marL="2971800" indent="-228600" algn="l" rtl="0" fontAlgn="base">
              <a:spcBef>
                <a:spcPct val="20000"/>
              </a:spcBef>
              <a:spcAft>
                <a:spcPct val="0"/>
              </a:spcAft>
              <a:buChar char="»"/>
              <a:defRPr>
                <a:solidFill>
                  <a:srgbClr val="000066"/>
                </a:solidFill>
                <a:latin typeface="+mn-lt"/>
                <a:ea typeface="+mn-ea"/>
              </a:defRPr>
            </a:lvl7pPr>
            <a:lvl8pPr marL="3429000" indent="-228600" algn="l" rtl="0" fontAlgn="base">
              <a:spcBef>
                <a:spcPct val="20000"/>
              </a:spcBef>
              <a:spcAft>
                <a:spcPct val="0"/>
              </a:spcAft>
              <a:buChar char="»"/>
              <a:defRPr>
                <a:solidFill>
                  <a:srgbClr val="000066"/>
                </a:solidFill>
                <a:latin typeface="+mn-lt"/>
                <a:ea typeface="+mn-ea"/>
              </a:defRPr>
            </a:lvl8pPr>
            <a:lvl9pPr marL="3886200" indent="-228600" algn="l" rtl="0" fontAlgn="base">
              <a:spcBef>
                <a:spcPct val="20000"/>
              </a:spcBef>
              <a:spcAft>
                <a:spcPct val="0"/>
              </a:spcAft>
              <a:buChar char="»"/>
              <a:defRPr>
                <a:solidFill>
                  <a:srgbClr val="000066"/>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rgbClr val="000066"/>
                </a:solidFill>
                <a:effectLst/>
                <a:uLnTx/>
                <a:uFillTx/>
                <a:latin typeface="Arial"/>
                <a:ea typeface="ＭＳ Ｐゴシック"/>
                <a:cs typeface="+mn-cs"/>
              </a:rPr>
              <a:t>A sponsor shall submit a protocol amendment describing any change in a Phase I protocol that significantly affects the safety of subjects or any change in a Phase 2 or 3 protocol that significantly affects the safety of subjects, the scope of the investigation, or the scientific quality of the study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Examples: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Any increase in drug dosage or duration of exposure of any individual subjects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Any significant increase in the number of subjects under study</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Any significant change in the design of a protocol (the addition or dropping of a control group)</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The addition of a new test, or procedure, that is intended to improve monitoring for, or reduce the risk of, a side effect or adverse event; or the dropping of a test intended to monitor safety</a:t>
            </a:r>
            <a:endParaRPr kumimoji="0" lang="en-US" sz="1400" b="0" i="0" u="none" strike="noStrike" kern="0" cap="none" spc="0" normalizeH="0" baseline="0" noProof="0" dirty="0">
              <a:ln>
                <a:noFill/>
              </a:ln>
              <a:solidFill>
                <a:srgbClr val="000066"/>
              </a:solidFill>
              <a:effectLst/>
              <a:uLnTx/>
              <a:uFillTx/>
              <a:latin typeface="Arial"/>
              <a:ea typeface="ＭＳ Ｐゴシック"/>
            </a:endParaRPr>
          </a:p>
        </p:txBody>
      </p:sp>
    </p:spTree>
    <p:extLst>
      <p:ext uri="{BB962C8B-B14F-4D97-AF65-F5344CB8AC3E}">
        <p14:creationId xmlns:p14="http://schemas.microsoft.com/office/powerpoint/2010/main" val="2495152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09550"/>
            <a:ext cx="8382000" cy="394097"/>
          </a:xfrm>
        </p:spPr>
        <p:txBody>
          <a:bodyPr>
            <a:normAutofit fontScale="90000"/>
          </a:bodyPr>
          <a:lstStyle/>
          <a:p>
            <a:r>
              <a:rPr lang="en-US" dirty="0" smtClean="0">
                <a:solidFill>
                  <a:schemeClr val="bg2">
                    <a:lumMod val="75000"/>
                  </a:schemeClr>
                </a:solidFill>
              </a:rPr>
              <a:t>Amendment- Changes in a Protocol (Continued)</a:t>
            </a:r>
            <a:endParaRPr lang="en-US" dirty="0">
              <a:solidFill>
                <a:schemeClr val="bg2">
                  <a:lumMod val="75000"/>
                </a:schemeClr>
              </a:solidFill>
            </a:endParaRPr>
          </a:p>
        </p:txBody>
      </p:sp>
      <p:sp>
        <p:nvSpPr>
          <p:cNvPr id="5" name="Content Placeholder 2"/>
          <p:cNvSpPr txBox="1">
            <a:spLocks/>
          </p:cNvSpPr>
          <p:nvPr/>
        </p:nvSpPr>
        <p:spPr bwMode="auto">
          <a:xfrm>
            <a:off x="152400" y="895350"/>
            <a:ext cx="82296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rgbClr val="000066"/>
                </a:solidFill>
                <a:latin typeface="+mn-lt"/>
                <a:ea typeface="+mn-ea"/>
                <a:cs typeface="+mn-cs"/>
              </a:defRPr>
            </a:lvl1pPr>
            <a:lvl2pPr marL="742950" indent="-285750" algn="l" rtl="0" eaLnBrk="0" fontAlgn="base" hangingPunct="0">
              <a:spcBef>
                <a:spcPct val="20000"/>
              </a:spcBef>
              <a:spcAft>
                <a:spcPct val="0"/>
              </a:spcAft>
              <a:buChar char="–"/>
              <a:defRPr>
                <a:solidFill>
                  <a:srgbClr val="000066"/>
                </a:solidFill>
                <a:latin typeface="+mn-lt"/>
                <a:ea typeface="+mn-ea"/>
              </a:defRPr>
            </a:lvl2pPr>
            <a:lvl3pPr marL="1143000" indent="-228600" algn="l" rtl="0" eaLnBrk="0" fontAlgn="base" hangingPunct="0">
              <a:spcBef>
                <a:spcPct val="20000"/>
              </a:spcBef>
              <a:spcAft>
                <a:spcPct val="0"/>
              </a:spcAft>
              <a:buChar char="•"/>
              <a:defRPr>
                <a:solidFill>
                  <a:srgbClr val="000066"/>
                </a:solidFill>
                <a:latin typeface="+mn-lt"/>
                <a:ea typeface="+mn-ea"/>
              </a:defRPr>
            </a:lvl3pPr>
            <a:lvl4pPr marL="1600200" indent="-228600" algn="l" rtl="0" eaLnBrk="0" fontAlgn="base" hangingPunct="0">
              <a:spcBef>
                <a:spcPct val="20000"/>
              </a:spcBef>
              <a:spcAft>
                <a:spcPct val="0"/>
              </a:spcAft>
              <a:buChar char="–"/>
              <a:defRPr>
                <a:solidFill>
                  <a:srgbClr val="000066"/>
                </a:solidFill>
                <a:latin typeface="+mn-lt"/>
                <a:ea typeface="+mn-ea"/>
              </a:defRPr>
            </a:lvl4pPr>
            <a:lvl5pPr marL="2057400" indent="-228600" algn="l" rtl="0" eaLnBrk="0" fontAlgn="base" hangingPunct="0">
              <a:spcBef>
                <a:spcPct val="20000"/>
              </a:spcBef>
              <a:spcAft>
                <a:spcPct val="0"/>
              </a:spcAft>
              <a:buChar char="»"/>
              <a:defRPr>
                <a:solidFill>
                  <a:srgbClr val="000066"/>
                </a:solidFill>
                <a:latin typeface="+mn-lt"/>
                <a:ea typeface="+mn-ea"/>
              </a:defRPr>
            </a:lvl5pPr>
            <a:lvl6pPr marL="2514600" indent="-228600" algn="l" rtl="0" fontAlgn="base">
              <a:spcBef>
                <a:spcPct val="20000"/>
              </a:spcBef>
              <a:spcAft>
                <a:spcPct val="0"/>
              </a:spcAft>
              <a:buChar char="»"/>
              <a:defRPr>
                <a:solidFill>
                  <a:srgbClr val="000066"/>
                </a:solidFill>
                <a:latin typeface="+mn-lt"/>
                <a:ea typeface="+mn-ea"/>
              </a:defRPr>
            </a:lvl6pPr>
            <a:lvl7pPr marL="2971800" indent="-228600" algn="l" rtl="0" fontAlgn="base">
              <a:spcBef>
                <a:spcPct val="20000"/>
              </a:spcBef>
              <a:spcAft>
                <a:spcPct val="0"/>
              </a:spcAft>
              <a:buChar char="»"/>
              <a:defRPr>
                <a:solidFill>
                  <a:srgbClr val="000066"/>
                </a:solidFill>
                <a:latin typeface="+mn-lt"/>
                <a:ea typeface="+mn-ea"/>
              </a:defRPr>
            </a:lvl7pPr>
            <a:lvl8pPr marL="3429000" indent="-228600" algn="l" rtl="0" fontAlgn="base">
              <a:spcBef>
                <a:spcPct val="20000"/>
              </a:spcBef>
              <a:spcAft>
                <a:spcPct val="0"/>
              </a:spcAft>
              <a:buChar char="»"/>
              <a:defRPr>
                <a:solidFill>
                  <a:srgbClr val="000066"/>
                </a:solidFill>
                <a:latin typeface="+mn-lt"/>
                <a:ea typeface="+mn-ea"/>
              </a:defRPr>
            </a:lvl8pPr>
            <a:lvl9pPr marL="3886200" indent="-228600" algn="l" rtl="0" fontAlgn="base">
              <a:spcBef>
                <a:spcPct val="20000"/>
              </a:spcBef>
              <a:spcAft>
                <a:spcPct val="0"/>
              </a:spcAft>
              <a:buChar char="»"/>
              <a:defRPr>
                <a:solidFill>
                  <a:srgbClr val="000066"/>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1" i="0" u="none" strike="noStrike" kern="0" cap="none" spc="0" normalizeH="0" baseline="0" noProof="0" dirty="0" smtClean="0">
                <a:ln>
                  <a:noFill/>
                </a:ln>
                <a:solidFill>
                  <a:srgbClr val="000066"/>
                </a:solidFill>
                <a:effectLst/>
                <a:uLnTx/>
                <a:uFillTx/>
                <a:latin typeface="Arial"/>
                <a:ea typeface="ＭＳ Ｐゴシック"/>
              </a:rPr>
              <a:t>A protocol change may be implemented provided the following two conditions are met: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The change has been approved by the IRB with responsibility for review and approval of the study</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The sponsor has submitted the change to FDA for its review</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No need to wait 30 days unless sponsor specifically asks for feedback</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IRB Minor Amendment:  URGENT REQUEST</a:t>
            </a:r>
          </a:p>
        </p:txBody>
      </p:sp>
    </p:spTree>
    <p:extLst>
      <p:ext uri="{BB962C8B-B14F-4D97-AF65-F5344CB8AC3E}">
        <p14:creationId xmlns:p14="http://schemas.microsoft.com/office/powerpoint/2010/main" val="4205765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09550"/>
            <a:ext cx="8382000" cy="394097"/>
          </a:xfrm>
        </p:spPr>
        <p:txBody>
          <a:bodyPr>
            <a:normAutofit fontScale="90000"/>
          </a:bodyPr>
          <a:lstStyle/>
          <a:p>
            <a:r>
              <a:rPr lang="en-US" dirty="0" smtClean="0">
                <a:solidFill>
                  <a:schemeClr val="bg2">
                    <a:lumMod val="75000"/>
                  </a:schemeClr>
                </a:solidFill>
              </a:rPr>
              <a:t>Amendment-New Investigator</a:t>
            </a:r>
            <a:endParaRPr lang="en-US" dirty="0">
              <a:solidFill>
                <a:schemeClr val="bg2">
                  <a:lumMod val="75000"/>
                </a:schemeClr>
              </a:solidFill>
            </a:endParaRPr>
          </a:p>
        </p:txBody>
      </p:sp>
      <p:sp>
        <p:nvSpPr>
          <p:cNvPr id="4" name="Content Placeholder 2"/>
          <p:cNvSpPr txBox="1">
            <a:spLocks/>
          </p:cNvSpPr>
          <p:nvPr/>
        </p:nvSpPr>
        <p:spPr bwMode="auto">
          <a:xfrm>
            <a:off x="152400" y="81915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rgbClr val="000066"/>
                </a:solidFill>
                <a:latin typeface="+mn-lt"/>
                <a:ea typeface="+mn-ea"/>
                <a:cs typeface="+mn-cs"/>
              </a:defRPr>
            </a:lvl1pPr>
            <a:lvl2pPr marL="742950" indent="-285750" algn="l" rtl="0" eaLnBrk="0" fontAlgn="base" hangingPunct="0">
              <a:spcBef>
                <a:spcPct val="20000"/>
              </a:spcBef>
              <a:spcAft>
                <a:spcPct val="0"/>
              </a:spcAft>
              <a:buChar char="–"/>
              <a:defRPr>
                <a:solidFill>
                  <a:srgbClr val="000066"/>
                </a:solidFill>
                <a:latin typeface="+mn-lt"/>
                <a:ea typeface="+mn-ea"/>
              </a:defRPr>
            </a:lvl2pPr>
            <a:lvl3pPr marL="1143000" indent="-228600" algn="l" rtl="0" eaLnBrk="0" fontAlgn="base" hangingPunct="0">
              <a:spcBef>
                <a:spcPct val="20000"/>
              </a:spcBef>
              <a:spcAft>
                <a:spcPct val="0"/>
              </a:spcAft>
              <a:buChar char="•"/>
              <a:defRPr>
                <a:solidFill>
                  <a:srgbClr val="000066"/>
                </a:solidFill>
                <a:latin typeface="+mn-lt"/>
                <a:ea typeface="+mn-ea"/>
              </a:defRPr>
            </a:lvl3pPr>
            <a:lvl4pPr marL="1600200" indent="-228600" algn="l" rtl="0" eaLnBrk="0" fontAlgn="base" hangingPunct="0">
              <a:spcBef>
                <a:spcPct val="20000"/>
              </a:spcBef>
              <a:spcAft>
                <a:spcPct val="0"/>
              </a:spcAft>
              <a:buChar char="–"/>
              <a:defRPr>
                <a:solidFill>
                  <a:srgbClr val="000066"/>
                </a:solidFill>
                <a:latin typeface="+mn-lt"/>
                <a:ea typeface="+mn-ea"/>
              </a:defRPr>
            </a:lvl4pPr>
            <a:lvl5pPr marL="2057400" indent="-228600" algn="l" rtl="0" eaLnBrk="0" fontAlgn="base" hangingPunct="0">
              <a:spcBef>
                <a:spcPct val="20000"/>
              </a:spcBef>
              <a:spcAft>
                <a:spcPct val="0"/>
              </a:spcAft>
              <a:buChar char="»"/>
              <a:defRPr>
                <a:solidFill>
                  <a:srgbClr val="000066"/>
                </a:solidFill>
                <a:latin typeface="+mn-lt"/>
                <a:ea typeface="+mn-ea"/>
              </a:defRPr>
            </a:lvl5pPr>
            <a:lvl6pPr marL="2514600" indent="-228600" algn="l" rtl="0" fontAlgn="base">
              <a:spcBef>
                <a:spcPct val="20000"/>
              </a:spcBef>
              <a:spcAft>
                <a:spcPct val="0"/>
              </a:spcAft>
              <a:buChar char="»"/>
              <a:defRPr>
                <a:solidFill>
                  <a:srgbClr val="000066"/>
                </a:solidFill>
                <a:latin typeface="+mn-lt"/>
                <a:ea typeface="+mn-ea"/>
              </a:defRPr>
            </a:lvl6pPr>
            <a:lvl7pPr marL="2971800" indent="-228600" algn="l" rtl="0" fontAlgn="base">
              <a:spcBef>
                <a:spcPct val="20000"/>
              </a:spcBef>
              <a:spcAft>
                <a:spcPct val="0"/>
              </a:spcAft>
              <a:buChar char="»"/>
              <a:defRPr>
                <a:solidFill>
                  <a:srgbClr val="000066"/>
                </a:solidFill>
                <a:latin typeface="+mn-lt"/>
                <a:ea typeface="+mn-ea"/>
              </a:defRPr>
            </a:lvl7pPr>
            <a:lvl8pPr marL="3429000" indent="-228600" algn="l" rtl="0" fontAlgn="base">
              <a:spcBef>
                <a:spcPct val="20000"/>
              </a:spcBef>
              <a:spcAft>
                <a:spcPct val="0"/>
              </a:spcAft>
              <a:buChar char="»"/>
              <a:defRPr>
                <a:solidFill>
                  <a:srgbClr val="000066"/>
                </a:solidFill>
                <a:latin typeface="+mn-lt"/>
                <a:ea typeface="+mn-ea"/>
              </a:defRPr>
            </a:lvl8pPr>
            <a:lvl9pPr marL="3886200" indent="-228600" algn="l" rtl="0" fontAlgn="base">
              <a:spcBef>
                <a:spcPct val="20000"/>
              </a:spcBef>
              <a:spcAft>
                <a:spcPct val="0"/>
              </a:spcAft>
              <a:buChar char="»"/>
              <a:defRPr>
                <a:solidFill>
                  <a:srgbClr val="000066"/>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A sponsor shall submit a protocol amendment when a new investigator is added to carry out a previously submitted protocol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The sponsor shall notify FDA of the new investigator within 30 days of the investigator being added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Try to group new investigators/and or sites together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Also includes new lab, new clinic</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Can submit together with a change in protocol or new protocol submission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Required paperwork</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Form 1572</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rgbClr val="000066"/>
                </a:solidFill>
                <a:effectLst/>
                <a:uLnTx/>
                <a:uFillTx/>
                <a:latin typeface="Arial"/>
                <a:ea typeface="ＭＳ Ｐゴシック"/>
              </a:rPr>
              <a:t>Investigator CV – signed and dated on first page</a:t>
            </a:r>
            <a:endParaRPr kumimoji="0" lang="en-US" b="0" i="0" u="none" strike="noStrike" kern="0" cap="none" spc="0" normalizeH="0" baseline="0" noProof="0" dirty="0">
              <a:ln>
                <a:noFill/>
              </a:ln>
              <a:solidFill>
                <a:srgbClr val="000066"/>
              </a:solidFill>
              <a:effectLst/>
              <a:uLnTx/>
              <a:uFillTx/>
              <a:latin typeface="Arial"/>
              <a:ea typeface="ＭＳ Ｐゴシック"/>
            </a:endParaRPr>
          </a:p>
        </p:txBody>
      </p:sp>
    </p:spTree>
    <p:extLst>
      <p:ext uri="{BB962C8B-B14F-4D97-AF65-F5344CB8AC3E}">
        <p14:creationId xmlns:p14="http://schemas.microsoft.com/office/powerpoint/2010/main" val="860008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09550"/>
            <a:ext cx="8382000" cy="394097"/>
          </a:xfrm>
        </p:spPr>
        <p:txBody>
          <a:bodyPr>
            <a:normAutofit fontScale="90000"/>
          </a:bodyPr>
          <a:lstStyle/>
          <a:p>
            <a:r>
              <a:rPr lang="en-US" dirty="0" smtClean="0">
                <a:solidFill>
                  <a:schemeClr val="bg2">
                    <a:lumMod val="75000"/>
                  </a:schemeClr>
                </a:solidFill>
              </a:rPr>
              <a:t>Amendment- Information (21 CFR 312.31)</a:t>
            </a:r>
            <a:endParaRPr lang="en-US" dirty="0">
              <a:solidFill>
                <a:schemeClr val="bg2">
                  <a:lumMod val="75000"/>
                </a:schemeClr>
              </a:solidFill>
            </a:endParaRPr>
          </a:p>
        </p:txBody>
      </p:sp>
      <p:sp>
        <p:nvSpPr>
          <p:cNvPr id="5" name="Content Placeholder 2"/>
          <p:cNvSpPr txBox="1">
            <a:spLocks/>
          </p:cNvSpPr>
          <p:nvPr/>
        </p:nvSpPr>
        <p:spPr bwMode="auto">
          <a:xfrm>
            <a:off x="152400" y="89535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rgbClr val="000066"/>
                </a:solidFill>
                <a:latin typeface="+mn-lt"/>
                <a:ea typeface="+mn-ea"/>
                <a:cs typeface="+mn-cs"/>
              </a:defRPr>
            </a:lvl1pPr>
            <a:lvl2pPr marL="742950" indent="-285750" algn="l" rtl="0" eaLnBrk="0" fontAlgn="base" hangingPunct="0">
              <a:spcBef>
                <a:spcPct val="20000"/>
              </a:spcBef>
              <a:spcAft>
                <a:spcPct val="0"/>
              </a:spcAft>
              <a:buChar char="–"/>
              <a:defRPr>
                <a:solidFill>
                  <a:srgbClr val="000066"/>
                </a:solidFill>
                <a:latin typeface="+mn-lt"/>
                <a:ea typeface="+mn-ea"/>
              </a:defRPr>
            </a:lvl2pPr>
            <a:lvl3pPr marL="1143000" indent="-228600" algn="l" rtl="0" eaLnBrk="0" fontAlgn="base" hangingPunct="0">
              <a:spcBef>
                <a:spcPct val="20000"/>
              </a:spcBef>
              <a:spcAft>
                <a:spcPct val="0"/>
              </a:spcAft>
              <a:buChar char="•"/>
              <a:defRPr>
                <a:solidFill>
                  <a:srgbClr val="000066"/>
                </a:solidFill>
                <a:latin typeface="+mn-lt"/>
                <a:ea typeface="+mn-ea"/>
              </a:defRPr>
            </a:lvl3pPr>
            <a:lvl4pPr marL="1600200" indent="-228600" algn="l" rtl="0" eaLnBrk="0" fontAlgn="base" hangingPunct="0">
              <a:spcBef>
                <a:spcPct val="20000"/>
              </a:spcBef>
              <a:spcAft>
                <a:spcPct val="0"/>
              </a:spcAft>
              <a:buChar char="–"/>
              <a:defRPr>
                <a:solidFill>
                  <a:srgbClr val="000066"/>
                </a:solidFill>
                <a:latin typeface="+mn-lt"/>
                <a:ea typeface="+mn-ea"/>
              </a:defRPr>
            </a:lvl4pPr>
            <a:lvl5pPr marL="2057400" indent="-228600" algn="l" rtl="0" eaLnBrk="0" fontAlgn="base" hangingPunct="0">
              <a:spcBef>
                <a:spcPct val="20000"/>
              </a:spcBef>
              <a:spcAft>
                <a:spcPct val="0"/>
              </a:spcAft>
              <a:buChar char="»"/>
              <a:defRPr>
                <a:solidFill>
                  <a:srgbClr val="000066"/>
                </a:solidFill>
                <a:latin typeface="+mn-lt"/>
                <a:ea typeface="+mn-ea"/>
              </a:defRPr>
            </a:lvl5pPr>
            <a:lvl6pPr marL="2514600" indent="-228600" algn="l" rtl="0" fontAlgn="base">
              <a:spcBef>
                <a:spcPct val="20000"/>
              </a:spcBef>
              <a:spcAft>
                <a:spcPct val="0"/>
              </a:spcAft>
              <a:buChar char="»"/>
              <a:defRPr>
                <a:solidFill>
                  <a:srgbClr val="000066"/>
                </a:solidFill>
                <a:latin typeface="+mn-lt"/>
                <a:ea typeface="+mn-ea"/>
              </a:defRPr>
            </a:lvl6pPr>
            <a:lvl7pPr marL="2971800" indent="-228600" algn="l" rtl="0" fontAlgn="base">
              <a:spcBef>
                <a:spcPct val="20000"/>
              </a:spcBef>
              <a:spcAft>
                <a:spcPct val="0"/>
              </a:spcAft>
              <a:buChar char="»"/>
              <a:defRPr>
                <a:solidFill>
                  <a:srgbClr val="000066"/>
                </a:solidFill>
                <a:latin typeface="+mn-lt"/>
                <a:ea typeface="+mn-ea"/>
              </a:defRPr>
            </a:lvl7pPr>
            <a:lvl8pPr marL="3429000" indent="-228600" algn="l" rtl="0" fontAlgn="base">
              <a:spcBef>
                <a:spcPct val="20000"/>
              </a:spcBef>
              <a:spcAft>
                <a:spcPct val="0"/>
              </a:spcAft>
              <a:buChar char="»"/>
              <a:defRPr>
                <a:solidFill>
                  <a:srgbClr val="000066"/>
                </a:solidFill>
                <a:latin typeface="+mn-lt"/>
                <a:ea typeface="+mn-ea"/>
              </a:defRPr>
            </a:lvl8pPr>
            <a:lvl9pPr marL="3886200" indent="-228600" algn="l" rtl="0" fontAlgn="base">
              <a:spcBef>
                <a:spcPct val="20000"/>
              </a:spcBef>
              <a:spcAft>
                <a:spcPct val="0"/>
              </a:spcAft>
              <a:buChar char="»"/>
              <a:defRPr>
                <a:solidFill>
                  <a:srgbClr val="000066"/>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66"/>
                </a:solidFill>
                <a:effectLst/>
                <a:uLnTx/>
                <a:uFillTx/>
                <a:latin typeface="Arial"/>
                <a:ea typeface="ＭＳ Ｐゴシック"/>
                <a:cs typeface="+mn-cs"/>
              </a:rPr>
              <a:t>New toxicology, chemistry, or other technical information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66"/>
                </a:solidFill>
                <a:effectLst/>
                <a:uLnTx/>
                <a:uFillTx/>
                <a:latin typeface="Arial"/>
                <a:ea typeface="ＭＳ Ｐゴシック"/>
                <a:cs typeface="+mn-cs"/>
              </a:rPr>
              <a:t>New Investigator’s Brochure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66"/>
                </a:solidFill>
                <a:effectLst/>
                <a:uLnTx/>
                <a:uFillTx/>
                <a:latin typeface="Arial"/>
                <a:ea typeface="ＭＳ Ｐゴシック"/>
                <a:cs typeface="+mn-cs"/>
              </a:rPr>
              <a:t>Submit at the time of change, but, to the extent feasible, not more than every 30 days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66"/>
                </a:solidFill>
                <a:effectLst/>
                <a:uLnTx/>
                <a:uFillTx/>
                <a:latin typeface="Arial"/>
                <a:ea typeface="ＭＳ Ｐゴシック"/>
                <a:cs typeface="+mn-cs"/>
              </a:rPr>
              <a:t>Can submit with protocol amendment or new investigator amendment with Form 1571.</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66"/>
              </a:solidFill>
              <a:effectLst/>
              <a:uLnTx/>
              <a:uFillTx/>
              <a:latin typeface="Arial"/>
              <a:ea typeface="ＭＳ Ｐゴシック"/>
              <a:cs typeface="+mn-cs"/>
            </a:endParaRPr>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495800" y="2668642"/>
            <a:ext cx="3200400" cy="2314575"/>
          </a:xfrm>
          <a:prstGeom prst="rect">
            <a:avLst/>
          </a:prstGeom>
        </p:spPr>
      </p:pic>
    </p:spTree>
    <p:extLst>
      <p:ext uri="{BB962C8B-B14F-4D97-AF65-F5344CB8AC3E}">
        <p14:creationId xmlns:p14="http://schemas.microsoft.com/office/powerpoint/2010/main" val="2343425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09550"/>
            <a:ext cx="8382000" cy="394097"/>
          </a:xfrm>
        </p:spPr>
        <p:txBody>
          <a:bodyPr>
            <a:normAutofit fontScale="90000"/>
          </a:bodyPr>
          <a:lstStyle/>
          <a:p>
            <a:r>
              <a:rPr lang="en-US" dirty="0" smtClean="0">
                <a:solidFill>
                  <a:schemeClr val="bg2">
                    <a:lumMod val="75000"/>
                  </a:schemeClr>
                </a:solidFill>
              </a:rPr>
              <a:t>IND Safety Report (21 CFR 312.32)</a:t>
            </a:r>
            <a:endParaRPr lang="en-US" dirty="0">
              <a:solidFill>
                <a:schemeClr val="bg2">
                  <a:lumMod val="75000"/>
                </a:schemeClr>
              </a:solidFill>
            </a:endParaRPr>
          </a:p>
        </p:txBody>
      </p:sp>
      <p:sp>
        <p:nvSpPr>
          <p:cNvPr id="4" name="Content Placeholder 2"/>
          <p:cNvSpPr txBox="1">
            <a:spLocks/>
          </p:cNvSpPr>
          <p:nvPr/>
        </p:nvSpPr>
        <p:spPr bwMode="auto">
          <a:xfrm>
            <a:off x="152400" y="742950"/>
            <a:ext cx="8229600"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rgbClr val="000066"/>
                </a:solidFill>
                <a:latin typeface="+mn-lt"/>
                <a:ea typeface="+mn-ea"/>
                <a:cs typeface="+mn-cs"/>
              </a:defRPr>
            </a:lvl1pPr>
            <a:lvl2pPr marL="742950" indent="-285750" algn="l" rtl="0" eaLnBrk="0" fontAlgn="base" hangingPunct="0">
              <a:spcBef>
                <a:spcPct val="20000"/>
              </a:spcBef>
              <a:spcAft>
                <a:spcPct val="0"/>
              </a:spcAft>
              <a:buChar char="–"/>
              <a:defRPr>
                <a:solidFill>
                  <a:srgbClr val="000066"/>
                </a:solidFill>
                <a:latin typeface="+mn-lt"/>
                <a:ea typeface="+mn-ea"/>
              </a:defRPr>
            </a:lvl2pPr>
            <a:lvl3pPr marL="1143000" indent="-228600" algn="l" rtl="0" eaLnBrk="0" fontAlgn="base" hangingPunct="0">
              <a:spcBef>
                <a:spcPct val="20000"/>
              </a:spcBef>
              <a:spcAft>
                <a:spcPct val="0"/>
              </a:spcAft>
              <a:buChar char="•"/>
              <a:defRPr>
                <a:solidFill>
                  <a:srgbClr val="000066"/>
                </a:solidFill>
                <a:latin typeface="+mn-lt"/>
                <a:ea typeface="+mn-ea"/>
              </a:defRPr>
            </a:lvl3pPr>
            <a:lvl4pPr marL="1600200" indent="-228600" algn="l" rtl="0" eaLnBrk="0" fontAlgn="base" hangingPunct="0">
              <a:spcBef>
                <a:spcPct val="20000"/>
              </a:spcBef>
              <a:spcAft>
                <a:spcPct val="0"/>
              </a:spcAft>
              <a:buChar char="–"/>
              <a:defRPr>
                <a:solidFill>
                  <a:srgbClr val="000066"/>
                </a:solidFill>
                <a:latin typeface="+mn-lt"/>
                <a:ea typeface="+mn-ea"/>
              </a:defRPr>
            </a:lvl4pPr>
            <a:lvl5pPr marL="2057400" indent="-228600" algn="l" rtl="0" eaLnBrk="0" fontAlgn="base" hangingPunct="0">
              <a:spcBef>
                <a:spcPct val="20000"/>
              </a:spcBef>
              <a:spcAft>
                <a:spcPct val="0"/>
              </a:spcAft>
              <a:buChar char="»"/>
              <a:defRPr>
                <a:solidFill>
                  <a:srgbClr val="000066"/>
                </a:solidFill>
                <a:latin typeface="+mn-lt"/>
                <a:ea typeface="+mn-ea"/>
              </a:defRPr>
            </a:lvl5pPr>
            <a:lvl6pPr marL="2514600" indent="-228600" algn="l" rtl="0" fontAlgn="base">
              <a:spcBef>
                <a:spcPct val="20000"/>
              </a:spcBef>
              <a:spcAft>
                <a:spcPct val="0"/>
              </a:spcAft>
              <a:buChar char="»"/>
              <a:defRPr>
                <a:solidFill>
                  <a:srgbClr val="000066"/>
                </a:solidFill>
                <a:latin typeface="+mn-lt"/>
                <a:ea typeface="+mn-ea"/>
              </a:defRPr>
            </a:lvl6pPr>
            <a:lvl7pPr marL="2971800" indent="-228600" algn="l" rtl="0" fontAlgn="base">
              <a:spcBef>
                <a:spcPct val="20000"/>
              </a:spcBef>
              <a:spcAft>
                <a:spcPct val="0"/>
              </a:spcAft>
              <a:buChar char="»"/>
              <a:defRPr>
                <a:solidFill>
                  <a:srgbClr val="000066"/>
                </a:solidFill>
                <a:latin typeface="+mn-lt"/>
                <a:ea typeface="+mn-ea"/>
              </a:defRPr>
            </a:lvl7pPr>
            <a:lvl8pPr marL="3429000" indent="-228600" algn="l" rtl="0" fontAlgn="base">
              <a:spcBef>
                <a:spcPct val="20000"/>
              </a:spcBef>
              <a:spcAft>
                <a:spcPct val="0"/>
              </a:spcAft>
              <a:buChar char="»"/>
              <a:defRPr>
                <a:solidFill>
                  <a:srgbClr val="000066"/>
                </a:solidFill>
                <a:latin typeface="+mn-lt"/>
                <a:ea typeface="+mn-ea"/>
              </a:defRPr>
            </a:lvl8pPr>
            <a:lvl9pPr marL="3886200" indent="-228600" algn="l" rtl="0" fontAlgn="base">
              <a:spcBef>
                <a:spcPct val="20000"/>
              </a:spcBef>
              <a:spcAft>
                <a:spcPct val="0"/>
              </a:spcAft>
              <a:buChar char="»"/>
              <a:defRPr>
                <a:solidFill>
                  <a:srgbClr val="000066"/>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Unexpected fatal or life threatening suspected adverse reactions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Must submit to the FDA within 7 </a:t>
            </a:r>
            <a:r>
              <a:rPr kumimoji="0" lang="en-US" sz="1400" b="1" i="0" u="none" strike="noStrike" kern="0" cap="none" spc="0" normalizeH="0" baseline="0" noProof="0" dirty="0" smtClean="0">
                <a:ln>
                  <a:noFill/>
                </a:ln>
                <a:solidFill>
                  <a:srgbClr val="000066"/>
                </a:solidFill>
                <a:effectLst/>
                <a:uLnTx/>
                <a:uFillTx/>
                <a:latin typeface="Arial"/>
                <a:ea typeface="ＭＳ Ｐゴシック"/>
              </a:rPr>
              <a:t>calendar </a:t>
            </a:r>
            <a:r>
              <a:rPr kumimoji="0" lang="en-US" sz="1400" b="0" i="0" u="none" strike="noStrike" kern="0" cap="none" spc="0" normalizeH="0" baseline="0" noProof="0" dirty="0" smtClean="0">
                <a:ln>
                  <a:noFill/>
                </a:ln>
                <a:solidFill>
                  <a:srgbClr val="000066"/>
                </a:solidFill>
                <a:effectLst/>
                <a:uLnTx/>
                <a:uFillTx/>
                <a:latin typeface="Arial"/>
                <a:ea typeface="ＭＳ Ｐゴシック"/>
              </a:rPr>
              <a:t>days of receiving the notification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Complete </a:t>
            </a:r>
            <a:r>
              <a:rPr kumimoji="0" lang="en-US" sz="1400" b="0" i="0" u="none" strike="noStrike" kern="0" cap="none" spc="0" normalizeH="0" baseline="0" noProof="0" dirty="0" err="1" smtClean="0">
                <a:ln>
                  <a:noFill/>
                </a:ln>
                <a:solidFill>
                  <a:srgbClr val="000066"/>
                </a:solidFill>
                <a:effectLst/>
                <a:uLnTx/>
                <a:uFillTx/>
                <a:latin typeface="Arial"/>
                <a:ea typeface="ＭＳ Ｐゴシック"/>
              </a:rPr>
              <a:t>MedWatch</a:t>
            </a:r>
            <a:r>
              <a:rPr kumimoji="0" lang="en-US" sz="1400" b="0" i="0" u="none" strike="noStrike" kern="0" cap="none" spc="0" normalizeH="0" baseline="0" noProof="0" dirty="0" smtClean="0">
                <a:ln>
                  <a:noFill/>
                </a:ln>
                <a:solidFill>
                  <a:srgbClr val="000066"/>
                </a:solidFill>
                <a:effectLst/>
                <a:uLnTx/>
                <a:uFillTx/>
                <a:latin typeface="Arial"/>
                <a:ea typeface="ＭＳ Ｐゴシック"/>
              </a:rPr>
              <a:t> 3500 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Follow-up reports must be submitted as soon as possible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Unexpected serious suspected adverse reactions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Must submit to the FDA within </a:t>
            </a:r>
            <a:r>
              <a:rPr kumimoji="0" lang="en-US" sz="1400" b="1" i="0" u="none" strike="noStrike" kern="0" cap="none" spc="0" normalizeH="0" baseline="0" noProof="0" dirty="0" smtClean="0">
                <a:ln>
                  <a:noFill/>
                </a:ln>
                <a:solidFill>
                  <a:srgbClr val="000066"/>
                </a:solidFill>
                <a:effectLst/>
                <a:uLnTx/>
                <a:uFillTx/>
                <a:latin typeface="Arial"/>
                <a:ea typeface="ＭＳ Ｐゴシック"/>
              </a:rPr>
              <a:t>15 calendar </a:t>
            </a:r>
            <a:r>
              <a:rPr kumimoji="0" lang="en-US" sz="1400" b="0" i="0" u="none" strike="noStrike" kern="0" cap="none" spc="0" normalizeH="0" baseline="0" noProof="0" dirty="0" smtClean="0">
                <a:ln>
                  <a:noFill/>
                </a:ln>
                <a:solidFill>
                  <a:srgbClr val="000066"/>
                </a:solidFill>
                <a:effectLst/>
                <a:uLnTx/>
                <a:uFillTx/>
                <a:latin typeface="Arial"/>
                <a:ea typeface="ＭＳ Ｐゴシック"/>
              </a:rPr>
              <a:t>days of receiving the notification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Complete </a:t>
            </a:r>
            <a:r>
              <a:rPr kumimoji="0" lang="en-US" sz="1400" b="0" i="0" u="none" strike="noStrike" kern="0" cap="none" spc="0" normalizeH="0" baseline="0" noProof="0" dirty="0" err="1" smtClean="0">
                <a:ln>
                  <a:noFill/>
                </a:ln>
                <a:solidFill>
                  <a:srgbClr val="000066"/>
                </a:solidFill>
                <a:effectLst/>
                <a:uLnTx/>
                <a:uFillTx/>
                <a:latin typeface="Arial"/>
                <a:ea typeface="ＭＳ Ｐゴシック"/>
              </a:rPr>
              <a:t>MedWatch</a:t>
            </a:r>
            <a:r>
              <a:rPr kumimoji="0" lang="en-US" sz="1400" b="0" i="0" u="none" strike="noStrike" kern="0" cap="none" spc="0" normalizeH="0" baseline="0" noProof="0" dirty="0" smtClean="0">
                <a:ln>
                  <a:noFill/>
                </a:ln>
                <a:solidFill>
                  <a:srgbClr val="000066"/>
                </a:solidFill>
                <a:effectLst/>
                <a:uLnTx/>
                <a:uFillTx/>
                <a:latin typeface="Arial"/>
                <a:ea typeface="ＭＳ Ｐゴシック"/>
              </a:rPr>
              <a:t> 3500A</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Follow-up reports should be submitted within 15 days of receiving the first notification (not required if 7 day report is complete)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If FDA requests any additional data or information, the sponsor must submit it to the FDA as soon as possible, but no later than 15 calendar days after receiving the request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66"/>
                </a:solidFill>
                <a:effectLst/>
                <a:uLnTx/>
                <a:uFillTx/>
                <a:latin typeface="Arial"/>
                <a:ea typeface="ＭＳ Ｐゴシック"/>
              </a:rPr>
              <a:t>Contact the IRB</a:t>
            </a:r>
            <a:endParaRPr kumimoji="0" lang="en-US" sz="1400" b="0" i="0" u="none" strike="noStrike" kern="0" cap="none" spc="0" normalizeH="0" baseline="0" noProof="0" dirty="0">
              <a:ln>
                <a:noFill/>
              </a:ln>
              <a:solidFill>
                <a:srgbClr val="000066"/>
              </a:solidFill>
              <a:effectLst/>
              <a:uLnTx/>
              <a:uFillTx/>
              <a:latin typeface="Arial"/>
              <a:ea typeface="ＭＳ Ｐゴシック"/>
            </a:endParaRPr>
          </a:p>
        </p:txBody>
      </p:sp>
    </p:spTree>
    <p:extLst>
      <p:ext uri="{BB962C8B-B14F-4D97-AF65-F5344CB8AC3E}">
        <p14:creationId xmlns:p14="http://schemas.microsoft.com/office/powerpoint/2010/main" val="2122954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27458"/>
            <a:ext cx="6934200" cy="4752388"/>
          </a:xfrm>
          <a:prstGeom prst="rect">
            <a:avLst/>
          </a:prstGeom>
        </p:spPr>
      </p:pic>
    </p:spTree>
    <p:extLst>
      <p:ext uri="{BB962C8B-B14F-4D97-AF65-F5344CB8AC3E}">
        <p14:creationId xmlns:p14="http://schemas.microsoft.com/office/powerpoint/2010/main" val="2475609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7139" y="285750"/>
            <a:ext cx="6553202" cy="394097"/>
          </a:xfrm>
        </p:spPr>
        <p:txBody>
          <a:bodyPr>
            <a:normAutofit fontScale="90000"/>
          </a:bodyPr>
          <a:lstStyle/>
          <a:p>
            <a:r>
              <a:rPr lang="en-US" dirty="0" smtClean="0">
                <a:solidFill>
                  <a:schemeClr val="bg2">
                    <a:lumMod val="75000"/>
                  </a:schemeClr>
                </a:solidFill>
              </a:rPr>
              <a:t>Annual Report (21 CFR 312.33)</a:t>
            </a:r>
            <a:endParaRPr lang="en-US" dirty="0">
              <a:solidFill>
                <a:schemeClr val="bg2">
                  <a:lumMod val="75000"/>
                </a:schemeClr>
              </a:solidFill>
            </a:endParaRPr>
          </a:p>
        </p:txBody>
      </p:sp>
      <p:sp>
        <p:nvSpPr>
          <p:cNvPr id="6" name="Content Placeholder 2"/>
          <p:cNvSpPr txBox="1">
            <a:spLocks/>
          </p:cNvSpPr>
          <p:nvPr/>
        </p:nvSpPr>
        <p:spPr bwMode="auto">
          <a:xfrm>
            <a:off x="2577139" y="1062727"/>
            <a:ext cx="6705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rgbClr val="000066"/>
                </a:solidFill>
                <a:latin typeface="+mn-lt"/>
                <a:ea typeface="+mn-ea"/>
                <a:cs typeface="+mn-cs"/>
              </a:defRPr>
            </a:lvl1pPr>
            <a:lvl2pPr marL="742950" indent="-285750" algn="l" rtl="0" eaLnBrk="0" fontAlgn="base" hangingPunct="0">
              <a:spcBef>
                <a:spcPct val="20000"/>
              </a:spcBef>
              <a:spcAft>
                <a:spcPct val="0"/>
              </a:spcAft>
              <a:buChar char="–"/>
              <a:defRPr>
                <a:solidFill>
                  <a:srgbClr val="000066"/>
                </a:solidFill>
                <a:latin typeface="+mn-lt"/>
                <a:ea typeface="+mn-ea"/>
              </a:defRPr>
            </a:lvl2pPr>
            <a:lvl3pPr marL="1143000" indent="-228600" algn="l" rtl="0" eaLnBrk="0" fontAlgn="base" hangingPunct="0">
              <a:spcBef>
                <a:spcPct val="20000"/>
              </a:spcBef>
              <a:spcAft>
                <a:spcPct val="0"/>
              </a:spcAft>
              <a:buChar char="•"/>
              <a:defRPr>
                <a:solidFill>
                  <a:srgbClr val="000066"/>
                </a:solidFill>
                <a:latin typeface="+mn-lt"/>
                <a:ea typeface="+mn-ea"/>
              </a:defRPr>
            </a:lvl3pPr>
            <a:lvl4pPr marL="1600200" indent="-228600" algn="l" rtl="0" eaLnBrk="0" fontAlgn="base" hangingPunct="0">
              <a:spcBef>
                <a:spcPct val="20000"/>
              </a:spcBef>
              <a:spcAft>
                <a:spcPct val="0"/>
              </a:spcAft>
              <a:buChar char="–"/>
              <a:defRPr>
                <a:solidFill>
                  <a:srgbClr val="000066"/>
                </a:solidFill>
                <a:latin typeface="+mn-lt"/>
                <a:ea typeface="+mn-ea"/>
              </a:defRPr>
            </a:lvl4pPr>
            <a:lvl5pPr marL="2057400" indent="-228600" algn="l" rtl="0" eaLnBrk="0" fontAlgn="base" hangingPunct="0">
              <a:spcBef>
                <a:spcPct val="20000"/>
              </a:spcBef>
              <a:spcAft>
                <a:spcPct val="0"/>
              </a:spcAft>
              <a:buChar char="»"/>
              <a:defRPr>
                <a:solidFill>
                  <a:srgbClr val="000066"/>
                </a:solidFill>
                <a:latin typeface="+mn-lt"/>
                <a:ea typeface="+mn-ea"/>
              </a:defRPr>
            </a:lvl5pPr>
            <a:lvl6pPr marL="2514600" indent="-228600" algn="l" rtl="0" fontAlgn="base">
              <a:spcBef>
                <a:spcPct val="20000"/>
              </a:spcBef>
              <a:spcAft>
                <a:spcPct val="0"/>
              </a:spcAft>
              <a:buChar char="»"/>
              <a:defRPr>
                <a:solidFill>
                  <a:srgbClr val="000066"/>
                </a:solidFill>
                <a:latin typeface="+mn-lt"/>
                <a:ea typeface="+mn-ea"/>
              </a:defRPr>
            </a:lvl6pPr>
            <a:lvl7pPr marL="2971800" indent="-228600" algn="l" rtl="0" fontAlgn="base">
              <a:spcBef>
                <a:spcPct val="20000"/>
              </a:spcBef>
              <a:spcAft>
                <a:spcPct val="0"/>
              </a:spcAft>
              <a:buChar char="»"/>
              <a:defRPr>
                <a:solidFill>
                  <a:srgbClr val="000066"/>
                </a:solidFill>
                <a:latin typeface="+mn-lt"/>
                <a:ea typeface="+mn-ea"/>
              </a:defRPr>
            </a:lvl7pPr>
            <a:lvl8pPr marL="3429000" indent="-228600" algn="l" rtl="0" fontAlgn="base">
              <a:spcBef>
                <a:spcPct val="20000"/>
              </a:spcBef>
              <a:spcAft>
                <a:spcPct val="0"/>
              </a:spcAft>
              <a:buChar char="»"/>
              <a:defRPr>
                <a:solidFill>
                  <a:srgbClr val="000066"/>
                </a:solidFill>
                <a:latin typeface="+mn-lt"/>
                <a:ea typeface="+mn-ea"/>
              </a:defRPr>
            </a:lvl8pPr>
            <a:lvl9pPr marL="3886200" indent="-228600" algn="l" rtl="0" fontAlgn="base">
              <a:spcBef>
                <a:spcPct val="20000"/>
              </a:spcBef>
              <a:spcAft>
                <a:spcPct val="0"/>
              </a:spcAft>
              <a:buChar char="»"/>
              <a:defRPr>
                <a:solidFill>
                  <a:srgbClr val="000066"/>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smtClean="0">
                <a:ln>
                  <a:noFill/>
                </a:ln>
                <a:solidFill>
                  <a:srgbClr val="000066"/>
                </a:solidFill>
                <a:effectLst/>
                <a:uLnTx/>
                <a:uFillTx/>
                <a:latin typeface="Arial"/>
                <a:ea typeface="ＭＳ Ｐゴシック"/>
              </a:rPr>
              <a:t>Due to the FDA within 60 calendar days of the IND Anniversary Date (date IND was deemed “safe to proceed”)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smtClean="0">
                <a:ln>
                  <a:noFill/>
                </a:ln>
                <a:solidFill>
                  <a:srgbClr val="000066"/>
                </a:solidFill>
                <a:effectLst/>
                <a:uLnTx/>
                <a:uFillTx/>
                <a:latin typeface="Arial"/>
                <a:ea typeface="ＭＳ Ｐゴシック"/>
              </a:rPr>
              <a:t>The sponsor will gather the information through the PI</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smtClean="0">
                <a:ln>
                  <a:noFill/>
                </a:ln>
                <a:solidFill>
                  <a:srgbClr val="000066"/>
                </a:solidFill>
                <a:effectLst/>
                <a:uLnTx/>
                <a:uFillTx/>
                <a:latin typeface="Arial"/>
                <a:ea typeface="ＭＳ Ｐゴシック"/>
              </a:rPr>
              <a:t>Patient demographics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smtClean="0">
                <a:ln>
                  <a:noFill/>
                </a:ln>
                <a:solidFill>
                  <a:srgbClr val="000066"/>
                </a:solidFill>
                <a:effectLst/>
                <a:uLnTx/>
                <a:uFillTx/>
                <a:latin typeface="Arial"/>
                <a:ea typeface="ＭＳ Ｐゴシック"/>
              </a:rPr>
              <a:t>Study information (number of patients enrolled, number of sites, etc.)</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smtClean="0">
                <a:ln>
                  <a:noFill/>
                </a:ln>
                <a:solidFill>
                  <a:srgbClr val="000066"/>
                </a:solidFill>
                <a:effectLst/>
                <a:uLnTx/>
                <a:uFillTx/>
                <a:latin typeface="Arial"/>
                <a:ea typeface="ＭＳ Ｐゴシック"/>
              </a:rPr>
              <a:t>Adverse events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smtClean="0">
                <a:ln>
                  <a:noFill/>
                </a:ln>
                <a:solidFill>
                  <a:srgbClr val="000066"/>
                </a:solidFill>
                <a:effectLst/>
                <a:uLnTx/>
                <a:uFillTx/>
                <a:latin typeface="Arial"/>
                <a:ea typeface="ＭＳ Ｐゴシック"/>
              </a:rPr>
              <a:t>Any other new information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smtClean="0">
                <a:ln>
                  <a:noFill/>
                </a:ln>
                <a:solidFill>
                  <a:srgbClr val="000066"/>
                </a:solidFill>
                <a:effectLst/>
                <a:uLnTx/>
                <a:uFillTx/>
                <a:latin typeface="Arial"/>
                <a:ea typeface="ＭＳ Ｐゴシック"/>
              </a:rPr>
              <a:t>Sponsor will complete the annual report template and send to study it to PI along with FORM 1571 to review</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smtClean="0">
                <a:ln>
                  <a:noFill/>
                </a:ln>
                <a:solidFill>
                  <a:srgbClr val="000066"/>
                </a:solidFill>
                <a:effectLst/>
                <a:uLnTx/>
                <a:uFillTx/>
                <a:latin typeface="Arial"/>
                <a:ea typeface="ＭＳ Ｐゴシック"/>
              </a:rPr>
              <a:t>The sponsor will send final annual report to the FDA with Form 1571</a:t>
            </a: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000066"/>
              </a:solidFill>
              <a:effectLst/>
              <a:uLnTx/>
              <a:uFillTx/>
              <a:latin typeface="Arial"/>
              <a:ea typeface="ＭＳ Ｐゴシック"/>
            </a:endParaRPr>
          </a:p>
        </p:txBody>
      </p:sp>
    </p:spTree>
    <p:extLst>
      <p:ext uri="{BB962C8B-B14F-4D97-AF65-F5344CB8AC3E}">
        <p14:creationId xmlns:p14="http://schemas.microsoft.com/office/powerpoint/2010/main" val="3797383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743200" y="742950"/>
            <a:ext cx="5486400" cy="4514850"/>
          </a:xfrm>
        </p:spPr>
        <p:txBody>
          <a:bodyPr/>
          <a:lstStyle/>
          <a:p>
            <a:r>
              <a:rPr lang="en-US" dirty="0" smtClean="0"/>
              <a:t>The views presented at this seminar represent the generally accepted industry framework on following GCP/ IHC prescribed practices as they pertain to the sponsor responsibilities.  Variations in procedural applications of the requirements may vary from company to company.  But the essence of compliance remains central to all drug and device industries.  </a:t>
            </a:r>
          </a:p>
          <a:p>
            <a:endParaRPr lang="en-US" dirty="0"/>
          </a:p>
        </p:txBody>
      </p:sp>
      <p:sp>
        <p:nvSpPr>
          <p:cNvPr id="2" name="Title 1"/>
          <p:cNvSpPr>
            <a:spLocks noGrp="1"/>
          </p:cNvSpPr>
          <p:nvPr>
            <p:ph type="title"/>
          </p:nvPr>
        </p:nvSpPr>
        <p:spPr>
          <a:xfrm>
            <a:off x="2819400" y="209550"/>
            <a:ext cx="6553202" cy="394097"/>
          </a:xfrm>
        </p:spPr>
        <p:txBody>
          <a:bodyPr>
            <a:normAutofit fontScale="90000"/>
          </a:bodyPr>
          <a:lstStyle/>
          <a:p>
            <a:r>
              <a:rPr lang="en-US" dirty="0" smtClean="0">
                <a:solidFill>
                  <a:schemeClr val="bg2">
                    <a:lumMod val="75000"/>
                  </a:schemeClr>
                </a:solidFill>
              </a:rPr>
              <a:t>Lecture </a:t>
            </a:r>
            <a:r>
              <a:rPr lang="en-US" dirty="0" smtClean="0"/>
              <a:t>Disclaimer</a:t>
            </a:r>
            <a:endParaRPr lang="en-US" dirty="0"/>
          </a:p>
        </p:txBody>
      </p:sp>
    </p:spTree>
    <p:extLst>
      <p:ext uri="{BB962C8B-B14F-4D97-AF65-F5344CB8AC3E}">
        <p14:creationId xmlns:p14="http://schemas.microsoft.com/office/powerpoint/2010/main" val="316981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85750"/>
            <a:ext cx="6553202" cy="394097"/>
          </a:xfrm>
        </p:spPr>
        <p:txBody>
          <a:bodyPr>
            <a:normAutofit fontScale="90000"/>
          </a:bodyPr>
          <a:lstStyle/>
          <a:p>
            <a:r>
              <a:rPr lang="en-US" dirty="0" smtClean="0">
                <a:solidFill>
                  <a:schemeClr val="bg2">
                    <a:lumMod val="75000"/>
                  </a:schemeClr>
                </a:solidFill>
              </a:rPr>
              <a:t>Sponsor: Monitoring the Trial</a:t>
            </a:r>
            <a:endParaRPr lang="en-US" dirty="0">
              <a:solidFill>
                <a:schemeClr val="bg2">
                  <a:lumMod val="75000"/>
                </a:schemeClr>
              </a:solidFill>
            </a:endParaRPr>
          </a:p>
        </p:txBody>
      </p:sp>
      <p:sp>
        <p:nvSpPr>
          <p:cNvPr id="5" name="Rectangle 2"/>
          <p:cNvSpPr>
            <a:spLocks noChangeArrowheads="1"/>
          </p:cNvSpPr>
          <p:nvPr/>
        </p:nvSpPr>
        <p:spPr bwMode="auto">
          <a:xfrm>
            <a:off x="2438400" y="895350"/>
            <a:ext cx="6884271" cy="3952875"/>
          </a:xfrm>
          <a:prstGeom prst="rect">
            <a:avLst/>
          </a:prstGeom>
          <a:noFill/>
          <a:ln w="12700">
            <a:noFill/>
            <a:miter lim="800000"/>
            <a:headEnd/>
            <a:tailEnd/>
          </a:ln>
        </p:spPr>
        <p:txBody>
          <a:bodyPr lIns="90488" tIns="44450" rIns="90488" bIns="44450"/>
          <a:lstStyle/>
          <a:p>
            <a:pPr marL="342900" indent="-34290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Clinical Trial Monitoring is required for clinical trials conducted under an IND</a:t>
            </a:r>
          </a:p>
          <a:p>
            <a:pPr marL="342900" indent="-34290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Clinical </a:t>
            </a:r>
            <a:r>
              <a:rPr lang="en-US" sz="1400" dirty="0">
                <a:solidFill>
                  <a:srgbClr val="000066"/>
                </a:solidFill>
                <a:latin typeface="Arial" charset="0"/>
                <a:ea typeface="ＭＳ Ｐゴシック" pitchFamily="-96" charset="-128"/>
                <a:cs typeface="Times New Roman" pitchFamily="18" charset="0"/>
              </a:rPr>
              <a:t>Trial Monitor</a:t>
            </a:r>
            <a:r>
              <a:rPr lang="en-US" sz="1400" b="1" dirty="0">
                <a:solidFill>
                  <a:srgbClr val="000066"/>
                </a:solidFill>
                <a:latin typeface="Arial" charset="0"/>
                <a:ea typeface="ＭＳ Ｐゴシック" pitchFamily="-96" charset="-128"/>
                <a:cs typeface="Times New Roman" pitchFamily="18" charset="0"/>
              </a:rPr>
              <a:t> </a:t>
            </a:r>
            <a:r>
              <a:rPr lang="en-US" sz="1400" dirty="0">
                <a:solidFill>
                  <a:srgbClr val="000066"/>
                </a:solidFill>
                <a:latin typeface="Arial" charset="0"/>
                <a:ea typeface="ＭＳ Ｐゴシック" pitchFamily="-96" charset="-128"/>
                <a:cs typeface="Times New Roman" pitchFamily="18" charset="0"/>
              </a:rPr>
              <a:t>examines quality of trial conduct:</a:t>
            </a:r>
          </a:p>
          <a:p>
            <a:pPr marL="742950" lvl="1" indent="-28575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Selection of qualified PI and experience (Form 1572) along with Investigator  CV and licensures.</a:t>
            </a:r>
          </a:p>
          <a:p>
            <a:pPr marL="742950" lvl="1" indent="-28575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Perform </a:t>
            </a:r>
            <a:r>
              <a:rPr lang="en-US" sz="1400" dirty="0">
                <a:solidFill>
                  <a:srgbClr val="000066"/>
                </a:solidFill>
                <a:latin typeface="Arial" charset="0"/>
                <a:ea typeface="ＭＳ Ｐゴシック" pitchFamily="-96" charset="-128"/>
                <a:cs typeface="Times New Roman" pitchFamily="18" charset="0"/>
              </a:rPr>
              <a:t>on-site (if indicated, also off-site) evaluations of trial-related activities</a:t>
            </a:r>
          </a:p>
          <a:p>
            <a:pPr marL="742950" lvl="1" indent="-285750" fontAlgn="base">
              <a:spcBef>
                <a:spcPct val="20000"/>
              </a:spcBef>
              <a:spcAft>
                <a:spcPct val="0"/>
              </a:spcAft>
              <a:buFontTx/>
              <a:buChar char="–"/>
            </a:pPr>
            <a:r>
              <a:rPr lang="en-US" sz="1400" dirty="0">
                <a:solidFill>
                  <a:srgbClr val="000066"/>
                </a:solidFill>
                <a:latin typeface="Arial" charset="0"/>
                <a:ea typeface="ＭＳ Ｐゴシック" pitchFamily="-96" charset="-128"/>
                <a:cs typeface="Times New Roman" pitchFamily="18" charset="0"/>
              </a:rPr>
              <a:t>Identify deviations in protocol conduct</a:t>
            </a:r>
          </a:p>
          <a:p>
            <a:pPr marL="742950" lvl="1" indent="-285750" fontAlgn="base">
              <a:spcBef>
                <a:spcPct val="20000"/>
              </a:spcBef>
              <a:spcAft>
                <a:spcPct val="0"/>
              </a:spcAft>
              <a:buFontTx/>
              <a:buChar char="–"/>
            </a:pPr>
            <a:r>
              <a:rPr lang="en-US" sz="1400" dirty="0">
                <a:solidFill>
                  <a:srgbClr val="000066"/>
                </a:solidFill>
                <a:latin typeface="Arial" charset="0"/>
                <a:ea typeface="ＭＳ Ｐゴシック" pitchFamily="-96" charset="-128"/>
                <a:cs typeface="Times New Roman" pitchFamily="18" charset="0"/>
              </a:rPr>
              <a:t>Review documents for Adverse Events</a:t>
            </a:r>
          </a:p>
          <a:p>
            <a:pPr marL="742950" lvl="1" indent="-28575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Accurate records of financial disclosure (21CFR 54)- FDA Form 3455 for PI and Form 1572 for Sub-Investigators</a:t>
            </a:r>
          </a:p>
          <a:p>
            <a:pPr marL="742950" lvl="1" indent="-28575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Drug accountability – </a:t>
            </a:r>
            <a:r>
              <a:rPr lang="en-US" sz="1200" i="1" dirty="0" smtClean="0">
                <a:solidFill>
                  <a:srgbClr val="000066"/>
                </a:solidFill>
                <a:latin typeface="Arial" charset="0"/>
                <a:ea typeface="ＭＳ Ｐゴシック" pitchFamily="-96" charset="-128"/>
                <a:cs typeface="Times New Roman" pitchFamily="18" charset="0"/>
              </a:rPr>
              <a:t>shipping of investigational products</a:t>
            </a:r>
            <a:endParaRPr lang="en-US" sz="1400" dirty="0">
              <a:solidFill>
                <a:srgbClr val="000066"/>
              </a:solidFill>
              <a:latin typeface="Arial" charset="0"/>
              <a:ea typeface="ＭＳ Ｐゴシック" pitchFamily="-96" charset="-128"/>
              <a:cs typeface="Times New Roman" pitchFamily="18" charset="0"/>
            </a:endParaRPr>
          </a:p>
          <a:p>
            <a:pPr marL="342900" indent="-342900" fontAlgn="base">
              <a:spcBef>
                <a:spcPct val="20000"/>
              </a:spcBef>
              <a:spcAft>
                <a:spcPct val="0"/>
              </a:spcAft>
              <a:buFontTx/>
              <a:buChar char="•"/>
            </a:pPr>
            <a:r>
              <a:rPr lang="en-US" sz="1400" dirty="0">
                <a:solidFill>
                  <a:srgbClr val="000066"/>
                </a:solidFill>
                <a:latin typeface="Arial" charset="0"/>
                <a:ea typeface="ＭＳ Ｐゴシック" pitchFamily="-96" charset="-128"/>
                <a:cs typeface="Times New Roman" pitchFamily="18" charset="0"/>
              </a:rPr>
              <a:t>Extent and frequency of monitoring as appropriate:</a:t>
            </a:r>
          </a:p>
          <a:p>
            <a:pPr marL="742950" lvl="1" indent="-285750" fontAlgn="base">
              <a:spcBef>
                <a:spcPct val="20000"/>
              </a:spcBef>
              <a:spcAft>
                <a:spcPct val="0"/>
              </a:spcAft>
              <a:buFontTx/>
              <a:buChar char="–"/>
            </a:pPr>
            <a:r>
              <a:rPr lang="en-US" sz="1400" dirty="0">
                <a:solidFill>
                  <a:srgbClr val="000066"/>
                </a:solidFill>
                <a:latin typeface="Arial" charset="0"/>
                <a:ea typeface="ＭＳ Ｐゴシック" pitchFamily="-96" charset="-128"/>
                <a:cs typeface="Times New Roman" pitchFamily="18" charset="0"/>
              </a:rPr>
              <a:t>Length, complexity, subject enrollment and other aspects of the trial</a:t>
            </a:r>
          </a:p>
        </p:txBody>
      </p:sp>
    </p:spTree>
    <p:extLst>
      <p:ext uri="{BB962C8B-B14F-4D97-AF65-F5344CB8AC3E}">
        <p14:creationId xmlns:p14="http://schemas.microsoft.com/office/powerpoint/2010/main" val="3079437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85750"/>
            <a:ext cx="6553202" cy="394097"/>
          </a:xfrm>
        </p:spPr>
        <p:txBody>
          <a:bodyPr>
            <a:normAutofit fontScale="90000"/>
          </a:bodyPr>
          <a:lstStyle/>
          <a:p>
            <a:r>
              <a:rPr lang="en-US" dirty="0" smtClean="0">
                <a:solidFill>
                  <a:schemeClr val="bg2">
                    <a:lumMod val="75000"/>
                  </a:schemeClr>
                </a:solidFill>
              </a:rPr>
              <a:t>Sponsor: Monitoring the Trial</a:t>
            </a:r>
            <a:endParaRPr lang="en-US" dirty="0">
              <a:solidFill>
                <a:schemeClr val="bg2">
                  <a:lumMod val="75000"/>
                </a:schemeClr>
              </a:solidFill>
            </a:endParaRPr>
          </a:p>
        </p:txBody>
      </p:sp>
      <p:sp>
        <p:nvSpPr>
          <p:cNvPr id="5" name="Rectangle 2"/>
          <p:cNvSpPr>
            <a:spLocks noChangeArrowheads="1"/>
          </p:cNvSpPr>
          <p:nvPr/>
        </p:nvSpPr>
        <p:spPr bwMode="auto">
          <a:xfrm>
            <a:off x="2438400" y="895350"/>
            <a:ext cx="6884271" cy="3952875"/>
          </a:xfrm>
          <a:prstGeom prst="rect">
            <a:avLst/>
          </a:prstGeom>
          <a:noFill/>
          <a:ln w="12700">
            <a:noFill/>
            <a:miter lim="800000"/>
            <a:headEnd/>
            <a:tailEnd/>
          </a:ln>
        </p:spPr>
        <p:txBody>
          <a:bodyPr lIns="90488" tIns="44450" rIns="90488" bIns="44450"/>
          <a:lstStyle/>
          <a:p>
            <a:pPr marL="342900" indent="-34290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Ensure PI compliance or discontinue shipment of the investigational drug/ Device.  This will require documentation and safety monitoring</a:t>
            </a:r>
          </a:p>
          <a:p>
            <a:pPr marL="342900" indent="-34290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Review evaluate drug/ device safety and effectiveness as to who will be reviewing safety data:  PI, DSMB, Medical Monitor, etc.</a:t>
            </a:r>
          </a:p>
          <a:p>
            <a:pPr marL="342900" indent="-34290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Discontinue investigation within 5 business days when unreasonable and significant risks to subject are identified.  Notify all investigators, IRB, FDA</a:t>
            </a:r>
          </a:p>
          <a:p>
            <a:pPr marL="342900" indent="-34290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Ensure IRB and FDA approval to resume a terminated study- IRB approval prior to resuming a terminated study.  </a:t>
            </a:r>
          </a:p>
          <a:p>
            <a:pPr marL="342900" indent="-34290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Provide ALL investigators with IB</a:t>
            </a:r>
          </a:p>
          <a:p>
            <a:pPr marL="342900" indent="-342900" fontAlgn="base">
              <a:spcBef>
                <a:spcPct val="20000"/>
              </a:spcBef>
              <a:spcAft>
                <a:spcPct val="0"/>
              </a:spcAft>
              <a:buFontTx/>
              <a:buChar char="•"/>
            </a:pPr>
            <a:r>
              <a:rPr lang="en-US" sz="1400" dirty="0" smtClean="0">
                <a:solidFill>
                  <a:srgbClr val="000066"/>
                </a:solidFill>
                <a:latin typeface="Arial" charset="0"/>
                <a:ea typeface="ＭＳ Ｐゴシック" pitchFamily="-96" charset="-128"/>
                <a:cs typeface="Times New Roman" pitchFamily="18" charset="0"/>
              </a:rPr>
              <a:t>Inform investigators of new observations discovered by or reported to the sponsor on the investigational product ( through documentation of communication).</a:t>
            </a:r>
            <a:endParaRPr lang="en-US" sz="1400" dirty="0">
              <a:solidFill>
                <a:srgbClr val="000066"/>
              </a:solidFill>
              <a:latin typeface="Arial" charset="0"/>
              <a:ea typeface="ＭＳ Ｐゴシック" pitchFamily="-96" charset="-128"/>
              <a:cs typeface="Times New Roman" pitchFamily="18" charset="0"/>
            </a:endParaRPr>
          </a:p>
        </p:txBody>
      </p:sp>
    </p:spTree>
    <p:extLst>
      <p:ext uri="{BB962C8B-B14F-4D97-AF65-F5344CB8AC3E}">
        <p14:creationId xmlns:p14="http://schemas.microsoft.com/office/powerpoint/2010/main" val="1465555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85750"/>
            <a:ext cx="6553202" cy="394097"/>
          </a:xfrm>
        </p:spPr>
        <p:txBody>
          <a:bodyPr>
            <a:normAutofit fontScale="90000"/>
          </a:bodyPr>
          <a:lstStyle/>
          <a:p>
            <a:r>
              <a:rPr lang="en-US" dirty="0" smtClean="0">
                <a:solidFill>
                  <a:schemeClr val="bg2">
                    <a:lumMod val="75000"/>
                  </a:schemeClr>
                </a:solidFill>
              </a:rPr>
              <a:t>Sponsor: Monitoring the Trial: DSMB</a:t>
            </a:r>
            <a:endParaRPr lang="en-US" dirty="0">
              <a:solidFill>
                <a:schemeClr val="bg2">
                  <a:lumMod val="75000"/>
                </a:schemeClr>
              </a:solidFill>
            </a:endParaRPr>
          </a:p>
        </p:txBody>
      </p:sp>
      <p:sp>
        <p:nvSpPr>
          <p:cNvPr id="6" name="Rectangle 2"/>
          <p:cNvSpPr>
            <a:spLocks noChangeArrowheads="1"/>
          </p:cNvSpPr>
          <p:nvPr/>
        </p:nvSpPr>
        <p:spPr bwMode="auto">
          <a:xfrm>
            <a:off x="2551914" y="895350"/>
            <a:ext cx="6477000" cy="3581400"/>
          </a:xfrm>
          <a:prstGeom prst="rect">
            <a:avLst/>
          </a:prstGeom>
          <a:noFill/>
          <a:ln w="12700">
            <a:noFill/>
            <a:miter lim="800000"/>
            <a:headEnd/>
            <a:tailEnd/>
          </a:ln>
        </p:spPr>
        <p:txBody>
          <a:bodyPr lIns="90488" tIns="44450" rIns="90488" bIns="44450"/>
          <a:lstStyle/>
          <a:p>
            <a:pPr marL="342900" indent="-342900" fontAlgn="base">
              <a:spcBef>
                <a:spcPct val="20000"/>
              </a:spcBef>
              <a:spcAft>
                <a:spcPct val="0"/>
              </a:spcAft>
              <a:buFontTx/>
              <a:buChar char="•"/>
            </a:pPr>
            <a:r>
              <a:rPr lang="en-US" sz="1600" dirty="0">
                <a:solidFill>
                  <a:srgbClr val="000066"/>
                </a:solidFill>
                <a:latin typeface="Arial" charset="0"/>
                <a:ea typeface="ＭＳ Ｐゴシック" pitchFamily="-96" charset="-128"/>
                <a:cs typeface="Times New Roman" pitchFamily="18" charset="0"/>
              </a:rPr>
              <a:t>Additional measure of human subject protection</a:t>
            </a:r>
          </a:p>
          <a:p>
            <a:pPr marL="342900" indent="-342900" fontAlgn="base">
              <a:spcBef>
                <a:spcPct val="20000"/>
              </a:spcBef>
              <a:spcAft>
                <a:spcPct val="0"/>
              </a:spcAft>
              <a:buFontTx/>
              <a:buChar char="•"/>
            </a:pPr>
            <a:r>
              <a:rPr lang="en-US" sz="1600" dirty="0">
                <a:solidFill>
                  <a:srgbClr val="000066"/>
                </a:solidFill>
                <a:latin typeface="Arial" charset="0"/>
                <a:ea typeface="ＭＳ Ｐゴシック" pitchFamily="-96" charset="-128"/>
                <a:cs typeface="Times New Roman" pitchFamily="18" charset="0"/>
              </a:rPr>
              <a:t>Evaluates accumulating data from a clinical trial </a:t>
            </a:r>
          </a:p>
          <a:p>
            <a:pPr marL="342900" indent="-342900" fontAlgn="base">
              <a:spcBef>
                <a:spcPct val="20000"/>
              </a:spcBef>
              <a:spcAft>
                <a:spcPct val="0"/>
              </a:spcAft>
              <a:buFontTx/>
              <a:buChar char="•"/>
            </a:pPr>
            <a:r>
              <a:rPr lang="en-US" sz="1600" dirty="0">
                <a:solidFill>
                  <a:srgbClr val="000066"/>
                </a:solidFill>
                <a:latin typeface="Arial" charset="0"/>
                <a:ea typeface="ＭＳ Ｐゴシック" pitchFamily="-96" charset="-128"/>
                <a:cs typeface="Times New Roman" pitchFamily="18" charset="0"/>
              </a:rPr>
              <a:t>Generally, established by the sponsor</a:t>
            </a:r>
          </a:p>
          <a:p>
            <a:pPr marL="742950" lvl="1" indent="-285750" fontAlgn="base">
              <a:spcBef>
                <a:spcPct val="20000"/>
              </a:spcBef>
              <a:spcAft>
                <a:spcPct val="0"/>
              </a:spcAft>
              <a:buFontTx/>
              <a:buChar char="–"/>
            </a:pPr>
            <a:r>
              <a:rPr lang="en-US" sz="1600" dirty="0">
                <a:solidFill>
                  <a:srgbClr val="000066"/>
                </a:solidFill>
                <a:latin typeface="Arial" charset="0"/>
                <a:ea typeface="ＭＳ Ｐゴシック" pitchFamily="-96" charset="-128"/>
                <a:cs typeface="Times New Roman" pitchFamily="18" charset="0"/>
              </a:rPr>
              <a:t>Select members, should be independent</a:t>
            </a:r>
          </a:p>
          <a:p>
            <a:pPr marL="742950" lvl="1" indent="-285750" fontAlgn="base">
              <a:spcBef>
                <a:spcPct val="20000"/>
              </a:spcBef>
              <a:spcAft>
                <a:spcPct val="0"/>
              </a:spcAft>
              <a:buFontTx/>
              <a:buChar char="–"/>
            </a:pPr>
            <a:r>
              <a:rPr lang="en-US" sz="1600" dirty="0">
                <a:solidFill>
                  <a:srgbClr val="000066"/>
                </a:solidFill>
                <a:latin typeface="Arial" charset="0"/>
                <a:ea typeface="ＭＳ Ｐゴシック" pitchFamily="-96" charset="-128"/>
                <a:cs typeface="Times New Roman" pitchFamily="18" charset="0"/>
              </a:rPr>
              <a:t>Charter generally written by sponsor, may have consultation by members</a:t>
            </a:r>
          </a:p>
          <a:p>
            <a:pPr marL="342900" indent="-342900" fontAlgn="base">
              <a:spcBef>
                <a:spcPct val="20000"/>
              </a:spcBef>
              <a:spcAft>
                <a:spcPct val="0"/>
              </a:spcAft>
              <a:buFontTx/>
              <a:buChar char="•"/>
            </a:pPr>
            <a:r>
              <a:rPr lang="en-US" sz="1600" dirty="0">
                <a:solidFill>
                  <a:srgbClr val="000066"/>
                </a:solidFill>
                <a:latin typeface="Arial" charset="0"/>
                <a:ea typeface="ＭＳ Ｐゴシック" pitchFamily="-96" charset="-128"/>
                <a:cs typeface="Times New Roman" pitchFamily="18" charset="0"/>
              </a:rPr>
              <a:t>Recommendations regarding the conduct and design of the trial (safety and efficacy)</a:t>
            </a:r>
          </a:p>
          <a:p>
            <a:pPr marL="342900" indent="-342900" fontAlgn="base">
              <a:spcBef>
                <a:spcPct val="20000"/>
              </a:spcBef>
              <a:spcAft>
                <a:spcPct val="0"/>
              </a:spcAft>
              <a:buFontTx/>
              <a:buChar char="•"/>
            </a:pPr>
            <a:r>
              <a:rPr lang="en-US" sz="1600" b="1" i="1" dirty="0">
                <a:solidFill>
                  <a:srgbClr val="CC3300"/>
                </a:solidFill>
                <a:latin typeface="Arial" charset="0"/>
                <a:ea typeface="ＭＳ Ｐゴシック" pitchFamily="-96" charset="-128"/>
                <a:cs typeface="Times New Roman" pitchFamily="18" charset="0"/>
              </a:rPr>
              <a:t>Does not</a:t>
            </a:r>
            <a:r>
              <a:rPr lang="en-US" sz="1600" dirty="0">
                <a:solidFill>
                  <a:srgbClr val="000066"/>
                </a:solidFill>
                <a:latin typeface="Arial" charset="0"/>
                <a:ea typeface="ＭＳ Ｐゴシック" pitchFamily="-96" charset="-128"/>
                <a:cs typeface="Times New Roman" pitchFamily="18" charset="0"/>
              </a:rPr>
              <a:t> visit sites </a:t>
            </a:r>
            <a:r>
              <a:rPr lang="en-US" sz="1600" b="1" i="1" dirty="0">
                <a:solidFill>
                  <a:srgbClr val="CC3300"/>
                </a:solidFill>
                <a:latin typeface="Arial" charset="0"/>
                <a:ea typeface="ＭＳ Ｐゴシック" pitchFamily="-96" charset="-128"/>
                <a:cs typeface="Times New Roman" pitchFamily="18" charset="0"/>
              </a:rPr>
              <a:t>or</a:t>
            </a:r>
            <a:r>
              <a:rPr lang="en-US" sz="1600" dirty="0">
                <a:solidFill>
                  <a:srgbClr val="000066"/>
                </a:solidFill>
                <a:latin typeface="Arial" charset="0"/>
                <a:ea typeface="ＭＳ Ｐゴシック" pitchFamily="-96" charset="-128"/>
                <a:cs typeface="Times New Roman" pitchFamily="18" charset="0"/>
              </a:rPr>
              <a:t> substitute for clinical trial monitors</a:t>
            </a:r>
          </a:p>
          <a:p>
            <a:pPr marL="342900" indent="-342900" fontAlgn="base">
              <a:spcBef>
                <a:spcPct val="20000"/>
              </a:spcBef>
              <a:spcAft>
                <a:spcPct val="0"/>
              </a:spcAft>
              <a:buFontTx/>
              <a:buChar char="•"/>
            </a:pPr>
            <a:r>
              <a:rPr lang="en-US" sz="1600" dirty="0">
                <a:solidFill>
                  <a:srgbClr val="000066"/>
                </a:solidFill>
                <a:latin typeface="Arial" charset="0"/>
                <a:ea typeface="ＭＳ Ｐゴシック" pitchFamily="-96" charset="-128"/>
                <a:cs typeface="Times New Roman" pitchFamily="18" charset="0"/>
              </a:rPr>
              <a:t>Send DSMB reports to the IRB for review</a:t>
            </a:r>
          </a:p>
          <a:p>
            <a:pPr marL="342900" indent="-342900" fontAlgn="base">
              <a:spcBef>
                <a:spcPct val="20000"/>
              </a:spcBef>
              <a:spcAft>
                <a:spcPct val="0"/>
              </a:spcAft>
            </a:pPr>
            <a:endParaRPr lang="en-US" sz="2000" dirty="0">
              <a:solidFill>
                <a:srgbClr val="000066"/>
              </a:solidFill>
              <a:latin typeface="Arial" charset="0"/>
              <a:ea typeface="ＭＳ Ｐゴシック" pitchFamily="-96" charset="-128"/>
              <a:cs typeface="Times New Roman" pitchFamily="18" charset="0"/>
            </a:endParaRPr>
          </a:p>
          <a:p>
            <a:pPr marL="342900" indent="-342900" fontAlgn="base">
              <a:spcBef>
                <a:spcPct val="20000"/>
              </a:spcBef>
              <a:spcAft>
                <a:spcPct val="0"/>
              </a:spcAft>
            </a:pPr>
            <a:endParaRPr lang="en-US" sz="2000" dirty="0">
              <a:solidFill>
                <a:srgbClr val="000066"/>
              </a:solidFill>
              <a:latin typeface="Arial" charset="0"/>
              <a:ea typeface="ＭＳ Ｐゴシック" pitchFamily="-96" charset="-128"/>
              <a:cs typeface="Times New Roman" pitchFamily="18" charset="0"/>
            </a:endParaRPr>
          </a:p>
        </p:txBody>
      </p:sp>
    </p:spTree>
    <p:extLst>
      <p:ext uri="{BB962C8B-B14F-4D97-AF65-F5344CB8AC3E}">
        <p14:creationId xmlns:p14="http://schemas.microsoft.com/office/powerpoint/2010/main" val="20523411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438150"/>
            <a:ext cx="6553202" cy="394097"/>
          </a:xfrm>
        </p:spPr>
        <p:txBody>
          <a:bodyPr>
            <a:noAutofit/>
          </a:bodyPr>
          <a:lstStyle/>
          <a:p>
            <a:r>
              <a:rPr lang="en-US" sz="2400" dirty="0" smtClean="0">
                <a:solidFill>
                  <a:schemeClr val="bg2">
                    <a:lumMod val="75000"/>
                  </a:schemeClr>
                </a:solidFill>
              </a:rPr>
              <a:t>Sponsor: Assure IRB Review &amp; Approval (21 CFR 312.66)</a:t>
            </a:r>
            <a:endParaRPr lang="en-US" sz="2400" dirty="0">
              <a:solidFill>
                <a:schemeClr val="bg2">
                  <a:lumMod val="75000"/>
                </a:schemeClr>
              </a:solidFill>
            </a:endParaRPr>
          </a:p>
        </p:txBody>
      </p:sp>
      <p:sp>
        <p:nvSpPr>
          <p:cNvPr id="6" name="Rectangle 2"/>
          <p:cNvSpPr>
            <a:spLocks noChangeArrowheads="1"/>
          </p:cNvSpPr>
          <p:nvPr/>
        </p:nvSpPr>
        <p:spPr bwMode="auto">
          <a:xfrm>
            <a:off x="2551914" y="895350"/>
            <a:ext cx="6477000" cy="3581400"/>
          </a:xfrm>
          <a:prstGeom prst="rect">
            <a:avLst/>
          </a:prstGeom>
          <a:noFill/>
          <a:ln w="12700">
            <a:noFill/>
            <a:miter lim="800000"/>
            <a:headEnd/>
            <a:tailEnd/>
          </a:ln>
        </p:spPr>
        <p:txBody>
          <a:bodyPr lIns="90488" tIns="44450" rIns="90488" bIns="44450"/>
          <a:lstStyle/>
          <a:p>
            <a:pPr marL="342900"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IRB Documentation</a:t>
            </a:r>
          </a:p>
          <a:p>
            <a:pPr marL="800100" lvl="1"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Initial Review</a:t>
            </a:r>
          </a:p>
          <a:p>
            <a:pPr marL="800100" lvl="1"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Continuing Review</a:t>
            </a:r>
          </a:p>
          <a:p>
            <a:pPr marL="800100" lvl="1"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Amendments</a:t>
            </a:r>
          </a:p>
          <a:p>
            <a:pPr marL="800100" lvl="1"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AE Report</a:t>
            </a:r>
          </a:p>
          <a:p>
            <a:pPr marL="800100" lvl="1"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Unanticipated events</a:t>
            </a:r>
          </a:p>
          <a:p>
            <a:pPr marL="800100" lvl="1"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Protocol Deviations</a:t>
            </a:r>
          </a:p>
          <a:p>
            <a:pPr marL="800100" lvl="1"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Current IB</a:t>
            </a:r>
          </a:p>
          <a:p>
            <a:pPr marL="800100" lvl="1" indent="-342900" fontAlgn="base">
              <a:spcBef>
                <a:spcPct val="20000"/>
              </a:spcBef>
              <a:spcAft>
                <a:spcPct val="0"/>
              </a:spcAft>
              <a:buFontTx/>
              <a:buChar char="•"/>
            </a:pPr>
            <a:r>
              <a:rPr lang="en-US" sz="1600" dirty="0" smtClean="0">
                <a:solidFill>
                  <a:srgbClr val="000066"/>
                </a:solidFill>
                <a:latin typeface="Arial" charset="0"/>
                <a:ea typeface="ＭＳ Ｐゴシック" pitchFamily="-96" charset="-128"/>
                <a:cs typeface="Times New Roman" pitchFamily="18" charset="0"/>
              </a:rPr>
              <a:t>Other IRB Correspondence</a:t>
            </a:r>
          </a:p>
          <a:p>
            <a:pPr marL="800100" lvl="1" indent="-342900" fontAlgn="base">
              <a:spcBef>
                <a:spcPct val="20000"/>
              </a:spcBef>
              <a:spcAft>
                <a:spcPct val="0"/>
              </a:spcAft>
              <a:buFontTx/>
              <a:buChar char="•"/>
            </a:pPr>
            <a:endParaRPr lang="en-US" sz="1600" dirty="0" smtClean="0">
              <a:solidFill>
                <a:srgbClr val="000066"/>
              </a:solidFill>
              <a:latin typeface="Arial" charset="0"/>
              <a:ea typeface="ＭＳ Ｐゴシック" pitchFamily="-96" charset="-128"/>
              <a:cs typeface="Times New Roman" pitchFamily="18" charset="0"/>
            </a:endParaRPr>
          </a:p>
          <a:p>
            <a:pPr marL="342900" indent="-342900" fontAlgn="base">
              <a:spcBef>
                <a:spcPct val="20000"/>
              </a:spcBef>
              <a:spcAft>
                <a:spcPct val="0"/>
              </a:spcAft>
            </a:pPr>
            <a:endParaRPr lang="en-US" sz="2000" dirty="0">
              <a:solidFill>
                <a:srgbClr val="000066"/>
              </a:solidFill>
              <a:latin typeface="Arial" charset="0"/>
              <a:ea typeface="ＭＳ Ｐゴシック" pitchFamily="-96" charset="-128"/>
              <a:cs typeface="Times New Roman" pitchFamily="18" charset="0"/>
            </a:endParaRPr>
          </a:p>
          <a:p>
            <a:pPr marL="342900" indent="-342900" fontAlgn="base">
              <a:spcBef>
                <a:spcPct val="20000"/>
              </a:spcBef>
              <a:spcAft>
                <a:spcPct val="0"/>
              </a:spcAft>
            </a:pPr>
            <a:endParaRPr lang="en-US" sz="2000" dirty="0">
              <a:solidFill>
                <a:srgbClr val="000066"/>
              </a:solidFill>
              <a:latin typeface="Arial" charset="0"/>
              <a:ea typeface="ＭＳ Ｐゴシック" pitchFamily="-96" charset="-128"/>
              <a:cs typeface="Times New Roman" pitchFamily="18" charset="0"/>
            </a:endParaRPr>
          </a:p>
        </p:txBody>
      </p:sp>
    </p:spTree>
    <p:extLst>
      <p:ext uri="{BB962C8B-B14F-4D97-AF65-F5344CB8AC3E}">
        <p14:creationId xmlns:p14="http://schemas.microsoft.com/office/powerpoint/2010/main" val="3059904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1" y="2686051"/>
            <a:ext cx="2514597" cy="2171699"/>
          </a:xfrm>
        </p:spPr>
        <p:txBody>
          <a:bodyPr>
            <a:normAutofit/>
          </a:bodyPr>
          <a:lstStyle/>
          <a:p>
            <a:r>
              <a:rPr lang="en-US" sz="1000" dirty="0" smtClean="0">
                <a:latin typeface="Arial" panose="020B0604020202020204" pitchFamily="34" charset="0"/>
                <a:cs typeface="Arial" panose="020B0604020202020204" pitchFamily="34" charset="0"/>
              </a:rPr>
              <a:t>Maintain adequate and accurate case histories of each subject’s participation in trial relative to ICF, subject eligibility, source data, progress notes, CRFs, Concomitant meds, signature and date/time of staff obtaining signature</a:t>
            </a:r>
            <a:endParaRPr lang="en-US" sz="1000" dirty="0">
              <a:latin typeface="Arial" panose="020B0604020202020204" pitchFamily="34" charset="0"/>
              <a:cs typeface="Arial" panose="020B0604020202020204" pitchFamily="34" charset="0"/>
            </a:endParaRPr>
          </a:p>
          <a:p>
            <a:endParaRPr lang="en-US" dirty="0"/>
          </a:p>
        </p:txBody>
      </p:sp>
      <p:sp>
        <p:nvSpPr>
          <p:cNvPr id="10" name="Content Placeholder 9"/>
          <p:cNvSpPr>
            <a:spLocks noGrp="1"/>
          </p:cNvSpPr>
          <p:nvPr>
            <p:ph sz="half" idx="2"/>
          </p:nvPr>
        </p:nvSpPr>
        <p:spPr>
          <a:xfrm>
            <a:off x="3429004" y="2686051"/>
            <a:ext cx="2514597" cy="2514599"/>
          </a:xfrm>
        </p:spPr>
        <p:txBody>
          <a:bodyPr/>
          <a:lstStyle/>
          <a:p>
            <a:r>
              <a:rPr lang="en-US" sz="1200" dirty="0" smtClean="0">
                <a:latin typeface="Arial" panose="020B0604020202020204" pitchFamily="34" charset="0"/>
                <a:cs typeface="Arial" panose="020B0604020202020204" pitchFamily="34" charset="0"/>
              </a:rPr>
              <a:t>Conduct study according to signed investigator statement, protocol and applicable regulations by obtaining ICF (21 CFR 50) and reporting deviations to IRB as well as SAEs.</a:t>
            </a:r>
            <a:endParaRPr lang="en-US" dirty="0"/>
          </a:p>
        </p:txBody>
      </p:sp>
      <p:sp>
        <p:nvSpPr>
          <p:cNvPr id="12" name="Content Placeholder 11"/>
          <p:cNvSpPr>
            <a:spLocks noGrp="1"/>
          </p:cNvSpPr>
          <p:nvPr>
            <p:ph sz="half" idx="14"/>
          </p:nvPr>
        </p:nvSpPr>
        <p:spPr>
          <a:xfrm>
            <a:off x="6324601" y="2686051"/>
            <a:ext cx="2514597" cy="2514599"/>
          </a:xfrm>
        </p:spPr>
        <p:txBody>
          <a:bodyPr>
            <a:normAutofit/>
          </a:bodyPr>
          <a:lstStyle/>
          <a:p>
            <a:r>
              <a:rPr lang="en-US" sz="1200" dirty="0" smtClean="0">
                <a:latin typeface="Arial" panose="020B0604020202020204" pitchFamily="34" charset="0"/>
                <a:cs typeface="Arial" panose="020B0604020202020204" pitchFamily="34" charset="0"/>
              </a:rPr>
              <a:t>Personally conduct ad supervise the investigation through delegation (DOR), adequate training (Training and competency logs), and adequate supervision (routine meetings with staff, internal protocol and data reviews</a:t>
            </a:r>
            <a:endParaRPr lang="en-US" sz="1200" dirty="0">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8" name="Title 7"/>
          <p:cNvSpPr>
            <a:spLocks noGrp="1"/>
          </p:cNvSpPr>
          <p:nvPr>
            <p:ph type="title"/>
          </p:nvPr>
        </p:nvSpPr>
        <p:spPr>
          <a:xfrm>
            <a:off x="457200" y="133351"/>
            <a:ext cx="7924800" cy="489348"/>
          </a:xfrm>
        </p:spPr>
        <p:txBody>
          <a:bodyPr>
            <a:noAutofit/>
          </a:bodyPr>
          <a:lstStyle/>
          <a:p>
            <a:r>
              <a:rPr lang="en-US" sz="2400" dirty="0" smtClean="0">
                <a:solidFill>
                  <a:srgbClr val="C00000"/>
                </a:solidFill>
              </a:rPr>
              <a:t>Sponsor</a:t>
            </a:r>
            <a:r>
              <a:rPr lang="en-US" sz="1800" dirty="0" smtClean="0">
                <a:solidFill>
                  <a:schemeClr val="bg2">
                    <a:lumMod val="75000"/>
                  </a:schemeClr>
                </a:solidFill>
              </a:rPr>
              <a:t>: Investigator Responsibilities (21 CFR 312.62 (b); 312.60)</a:t>
            </a:r>
            <a:endParaRPr lang="en-US" sz="1800" dirty="0">
              <a:solidFill>
                <a:schemeClr val="bg2">
                  <a:lumMod val="75000"/>
                </a:schemeClr>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63631">
            <a:off x="3076450" y="702385"/>
            <a:ext cx="2840652" cy="785960"/>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1771" flipV="1">
            <a:off x="3083589" y="1712835"/>
            <a:ext cx="2840652" cy="778140"/>
          </a:xfrm>
          <a:prstGeom prst="rect">
            <a:avLst/>
          </a:prstGeom>
        </p:spPr>
      </p:pic>
      <p:grpSp>
        <p:nvGrpSpPr>
          <p:cNvPr id="4" name="Group 3"/>
          <p:cNvGrpSpPr/>
          <p:nvPr/>
        </p:nvGrpSpPr>
        <p:grpSpPr>
          <a:xfrm>
            <a:off x="479268" y="1209970"/>
            <a:ext cx="2824664" cy="820390"/>
            <a:chOff x="479268" y="1209970"/>
            <a:chExt cx="2824664" cy="82039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976">
              <a:off x="479268" y="1255021"/>
              <a:ext cx="2802264" cy="775339"/>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6024" flipV="1">
              <a:off x="501668" y="1209970"/>
              <a:ext cx="2802264" cy="767625"/>
            </a:xfrm>
            <a:prstGeom prst="rect">
              <a:avLst/>
            </a:prstGeom>
          </p:spPr>
        </p:pic>
      </p:grpSp>
      <p:grpSp>
        <p:nvGrpSpPr>
          <p:cNvPr id="2" name="Group 1"/>
          <p:cNvGrpSpPr/>
          <p:nvPr/>
        </p:nvGrpSpPr>
        <p:grpSpPr>
          <a:xfrm>
            <a:off x="5678024" y="1181778"/>
            <a:ext cx="2867890" cy="877057"/>
            <a:chOff x="5678024" y="1181778"/>
            <a:chExt cx="2867890" cy="877057"/>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9827" flipH="1">
              <a:off x="5678024" y="1271537"/>
              <a:ext cx="2845490" cy="787298"/>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90173" flipH="1" flipV="1">
              <a:off x="5700424" y="1181778"/>
              <a:ext cx="2845490" cy="779466"/>
            </a:xfrm>
            <a:prstGeom prst="rect">
              <a:avLst/>
            </a:prstGeom>
          </p:spPr>
        </p:pic>
      </p:grpSp>
    </p:spTree>
    <p:extLst>
      <p:ext uri="{BB962C8B-B14F-4D97-AF65-F5344CB8AC3E}">
        <p14:creationId xmlns:p14="http://schemas.microsoft.com/office/powerpoint/2010/main" val="39796065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1" y="2686051"/>
            <a:ext cx="2514597" cy="2171699"/>
          </a:xfrm>
        </p:spPr>
        <p:txBody>
          <a:bodyPr>
            <a:normAutofit/>
          </a:bodyPr>
          <a:lstStyle/>
          <a:p>
            <a:r>
              <a:rPr lang="en-US" sz="1000" dirty="0" smtClean="0">
                <a:latin typeface="Arial" panose="020B0604020202020204" pitchFamily="34" charset="0"/>
                <a:cs typeface="Arial" panose="020B0604020202020204" pitchFamily="34" charset="0"/>
              </a:rPr>
              <a:t>Personally conduct ad supervise the investigation by providing documentation on DOR, Training logs, routine meetings to review trial progress, AEs, and protocol changes, and procedures for internal review of data</a:t>
            </a:r>
            <a:endParaRPr lang="en-US" sz="1000" dirty="0">
              <a:latin typeface="Arial" panose="020B0604020202020204" pitchFamily="34" charset="0"/>
              <a:cs typeface="Arial" panose="020B0604020202020204" pitchFamily="34" charset="0"/>
            </a:endParaRPr>
          </a:p>
          <a:p>
            <a:endParaRPr lang="en-US" dirty="0"/>
          </a:p>
        </p:txBody>
      </p:sp>
      <p:sp>
        <p:nvSpPr>
          <p:cNvPr id="10" name="Content Placeholder 9"/>
          <p:cNvSpPr>
            <a:spLocks noGrp="1"/>
          </p:cNvSpPr>
          <p:nvPr>
            <p:ph sz="half" idx="2"/>
          </p:nvPr>
        </p:nvSpPr>
        <p:spPr>
          <a:xfrm>
            <a:off x="3429004" y="2686051"/>
            <a:ext cx="2514597" cy="2514599"/>
          </a:xfrm>
        </p:spPr>
        <p:txBody>
          <a:bodyPr/>
          <a:lstStyle/>
          <a:p>
            <a:r>
              <a:rPr lang="en-US" sz="1200" dirty="0" smtClean="0">
                <a:latin typeface="Arial" panose="020B0604020202020204" pitchFamily="34" charset="0"/>
                <a:cs typeface="Arial" panose="020B0604020202020204" pitchFamily="34" charset="0"/>
              </a:rPr>
              <a:t>Protect the rights, safety and welfare of study subjects by adhering to protocol, providing reasonable care for AEs, inform subjects when medical care is needed for conditions unrelated to the study and appropriate delegation to Sub-I when PI is not available</a:t>
            </a:r>
            <a:endParaRPr lang="en-US" dirty="0"/>
          </a:p>
        </p:txBody>
      </p:sp>
      <p:sp>
        <p:nvSpPr>
          <p:cNvPr id="12" name="Content Placeholder 11"/>
          <p:cNvSpPr>
            <a:spLocks noGrp="1"/>
          </p:cNvSpPr>
          <p:nvPr>
            <p:ph sz="half" idx="14"/>
          </p:nvPr>
        </p:nvSpPr>
        <p:spPr>
          <a:xfrm>
            <a:off x="6324601" y="2686051"/>
            <a:ext cx="2514597" cy="2514599"/>
          </a:xfrm>
        </p:spPr>
        <p:txBody>
          <a:bodyPr>
            <a:normAutofit/>
          </a:bodyPr>
          <a:lstStyle/>
          <a:p>
            <a:r>
              <a:rPr lang="en-US" sz="1200" dirty="0" smtClean="0">
                <a:latin typeface="Arial" panose="020B0604020202020204" pitchFamily="34" charset="0"/>
                <a:cs typeface="Arial" panose="020B0604020202020204" pitchFamily="34" charset="0"/>
              </a:rPr>
              <a:t>The sponsor is responsible for the drug disposition requiring documents that show receipt of drug (quantity, lot#, date) as well as shipment (single site or multiple, drug accountability, quantity, </a:t>
            </a:r>
            <a:r>
              <a:rPr lang="en-US" sz="1200" dirty="0" err="1" smtClean="0">
                <a:latin typeface="Arial" panose="020B0604020202020204" pitchFamily="34" charset="0"/>
                <a:cs typeface="Arial" panose="020B0604020202020204" pitchFamily="34" charset="0"/>
              </a:rPr>
              <a:t>Lot#s</a:t>
            </a:r>
            <a:r>
              <a:rPr lang="en-US" sz="1200" dirty="0" smtClean="0">
                <a:latin typeface="Arial" panose="020B0604020202020204" pitchFamily="34" charset="0"/>
                <a:cs typeface="Arial" panose="020B0604020202020204" pitchFamily="34" charset="0"/>
              </a:rPr>
              <a:t>, date, etc.)</a:t>
            </a:r>
            <a:endParaRPr lang="en-US" sz="1200" dirty="0">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8" name="Title 7"/>
          <p:cNvSpPr>
            <a:spLocks noGrp="1"/>
          </p:cNvSpPr>
          <p:nvPr>
            <p:ph type="title"/>
          </p:nvPr>
        </p:nvSpPr>
        <p:spPr>
          <a:xfrm>
            <a:off x="457200" y="133351"/>
            <a:ext cx="7924800" cy="489348"/>
          </a:xfrm>
        </p:spPr>
        <p:txBody>
          <a:bodyPr>
            <a:noAutofit/>
          </a:bodyPr>
          <a:lstStyle/>
          <a:p>
            <a:r>
              <a:rPr lang="en-US" sz="2400" dirty="0" smtClean="0">
                <a:solidFill>
                  <a:srgbClr val="C00000"/>
                </a:solidFill>
              </a:rPr>
              <a:t>Sponsor</a:t>
            </a:r>
            <a:r>
              <a:rPr lang="en-US" sz="1800" dirty="0" smtClean="0">
                <a:solidFill>
                  <a:schemeClr val="bg2">
                    <a:lumMod val="75000"/>
                  </a:schemeClr>
                </a:solidFill>
              </a:rPr>
              <a:t>: Investigator Responsibilities (21 CFR 312.62 (b); 312.60)</a:t>
            </a:r>
            <a:endParaRPr lang="en-US" sz="1800" dirty="0">
              <a:solidFill>
                <a:schemeClr val="bg2">
                  <a:lumMod val="75000"/>
                </a:schemeClr>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63631">
            <a:off x="3076450" y="702385"/>
            <a:ext cx="2840652" cy="785960"/>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1771" flipV="1">
            <a:off x="3083589" y="1712835"/>
            <a:ext cx="2840652" cy="778140"/>
          </a:xfrm>
          <a:prstGeom prst="rect">
            <a:avLst/>
          </a:prstGeom>
        </p:spPr>
      </p:pic>
      <p:grpSp>
        <p:nvGrpSpPr>
          <p:cNvPr id="4" name="Group 3"/>
          <p:cNvGrpSpPr/>
          <p:nvPr/>
        </p:nvGrpSpPr>
        <p:grpSpPr>
          <a:xfrm>
            <a:off x="479268" y="1209970"/>
            <a:ext cx="2824664" cy="820390"/>
            <a:chOff x="479268" y="1209970"/>
            <a:chExt cx="2824664" cy="82039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976">
              <a:off x="479268" y="1255021"/>
              <a:ext cx="2802264" cy="775339"/>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6024" flipV="1">
              <a:off x="501668" y="1209970"/>
              <a:ext cx="2802264" cy="767625"/>
            </a:xfrm>
            <a:prstGeom prst="rect">
              <a:avLst/>
            </a:prstGeom>
          </p:spPr>
        </p:pic>
      </p:grpSp>
      <p:grpSp>
        <p:nvGrpSpPr>
          <p:cNvPr id="2" name="Group 1"/>
          <p:cNvGrpSpPr/>
          <p:nvPr/>
        </p:nvGrpSpPr>
        <p:grpSpPr>
          <a:xfrm>
            <a:off x="5678024" y="1181778"/>
            <a:ext cx="2867890" cy="877057"/>
            <a:chOff x="5678024" y="1181778"/>
            <a:chExt cx="2867890" cy="877057"/>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9827" flipH="1">
              <a:off x="5678024" y="1271537"/>
              <a:ext cx="2845490" cy="787298"/>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90173" flipH="1" flipV="1">
              <a:off x="5700424" y="1181778"/>
              <a:ext cx="2845490" cy="779466"/>
            </a:xfrm>
            <a:prstGeom prst="rect">
              <a:avLst/>
            </a:prstGeom>
          </p:spPr>
        </p:pic>
      </p:grpSp>
    </p:spTree>
    <p:extLst>
      <p:ext uri="{BB962C8B-B14F-4D97-AF65-F5344CB8AC3E}">
        <p14:creationId xmlns:p14="http://schemas.microsoft.com/office/powerpoint/2010/main" val="6246882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p:txBody>
          <a:bodyPr/>
          <a:lstStyle/>
          <a:p>
            <a:r>
              <a:rPr lang="en-US" dirty="0" smtClean="0">
                <a:solidFill>
                  <a:schemeClr val="accent2"/>
                </a:solidFill>
              </a:rPr>
              <a:t>Drug </a:t>
            </a:r>
            <a:r>
              <a:rPr lang="en-US" dirty="0" smtClean="0"/>
              <a:t>Accountability</a:t>
            </a:r>
            <a:endParaRPr lang="en-US" dirty="0"/>
          </a:p>
        </p:txBody>
      </p:sp>
      <p:sp>
        <p:nvSpPr>
          <p:cNvPr id="12" name="Text Placeholder 8"/>
          <p:cNvSpPr>
            <a:spLocks noGrp="1"/>
          </p:cNvSpPr>
          <p:nvPr>
            <p:ph type="body" sz="half" idx="2"/>
          </p:nvPr>
        </p:nvSpPr>
        <p:spPr/>
        <p:txBody>
          <a:bodyPr/>
          <a:lstStyle/>
          <a:p>
            <a:pPr marL="342900" lvl="0" indent="-342900" defTabSz="457200" eaLnBrk="0" fontAlgn="base" hangingPunct="0">
              <a:spcAft>
                <a:spcPct val="0"/>
              </a:spcAft>
              <a:buClr>
                <a:srgbClr val="C89D00"/>
              </a:buClr>
              <a:buFont typeface="Wingdings" panose="05000000000000000000" pitchFamily="2" charset="2"/>
              <a:buChar char="§"/>
              <a:defRPr/>
            </a:pPr>
            <a:r>
              <a:rPr lang="en-US" altLang="en-US" sz="1200" b="1" kern="0" dirty="0">
                <a:solidFill>
                  <a:srgbClr val="002666"/>
                </a:solidFill>
                <a:latin typeface="Verdana"/>
              </a:rPr>
              <a:t>The Sponsor is responsible for record of drug disposition</a:t>
            </a:r>
            <a:r>
              <a:rPr lang="en-US" altLang="en-US" sz="1200" kern="0" dirty="0">
                <a:solidFill>
                  <a:srgbClr val="002666"/>
                </a:solidFill>
                <a:latin typeface="Verdana"/>
              </a:rPr>
              <a:t> </a:t>
            </a:r>
          </a:p>
          <a:p>
            <a:pPr marL="342900" lvl="0" indent="-342900" defTabSz="457200" eaLnBrk="0" fontAlgn="base" hangingPunct="0">
              <a:spcAft>
                <a:spcPct val="0"/>
              </a:spcAft>
              <a:buClr>
                <a:srgbClr val="C89D00"/>
              </a:buClr>
              <a:buFont typeface="Wingdings" panose="05000000000000000000" pitchFamily="2" charset="2"/>
              <a:buChar char="§"/>
              <a:defRPr/>
            </a:pPr>
            <a:r>
              <a:rPr lang="en-US" altLang="en-US" sz="1200" kern="0" dirty="0">
                <a:solidFill>
                  <a:srgbClr val="002666"/>
                </a:solidFill>
                <a:latin typeface="Verdana"/>
              </a:rPr>
              <a:t>The Investigator is required to maintain adequate records of the disposition of the drug</a:t>
            </a:r>
          </a:p>
          <a:p>
            <a:pPr marL="342900" lvl="0" indent="-342900" defTabSz="457200" eaLnBrk="0" fontAlgn="base" hangingPunct="0">
              <a:spcAft>
                <a:spcPct val="0"/>
              </a:spcAft>
              <a:buClr>
                <a:srgbClr val="C89D00"/>
              </a:buClr>
              <a:buFont typeface="Wingdings" panose="05000000000000000000" pitchFamily="2" charset="2"/>
              <a:buChar char="§"/>
              <a:defRPr/>
            </a:pPr>
            <a:r>
              <a:rPr lang="en-US" altLang="en-US" sz="1200" kern="0" dirty="0">
                <a:solidFill>
                  <a:srgbClr val="002666"/>
                </a:solidFill>
                <a:latin typeface="Verdana"/>
              </a:rPr>
              <a:t>The Investigator is responsible to ensure control of investigational drug</a:t>
            </a:r>
          </a:p>
          <a:p>
            <a:endParaRPr lang="en-US" dirty="0"/>
          </a:p>
        </p:txBody>
      </p:sp>
      <p:sp useBgFill="1">
        <p:nvSpPr>
          <p:cNvPr id="5" name="Text Placeholder 8"/>
          <p:cNvSpPr txBox="1">
            <a:spLocks/>
          </p:cNvSpPr>
          <p:nvPr/>
        </p:nvSpPr>
        <p:spPr>
          <a:xfrm>
            <a:off x="5181600" y="1123950"/>
            <a:ext cx="2895600" cy="1695451"/>
          </a:xfrm>
          <a:prstGeom prst="rect">
            <a:avLst/>
          </a:prstGeom>
          <a:scene3d>
            <a:camera prst="orthographicFront"/>
            <a:lightRig rig="threePt" dir="t"/>
          </a:scene3d>
          <a:sp3d>
            <a:bevelT/>
          </a:sp3d>
        </p:spPr>
        <p:txBody>
          <a:bodyPr vert="horz" lIns="91440" tIns="45720" rIns="91440" bIns="45720" rtlCol="0">
            <a:normAutofit/>
          </a:bodyPr>
          <a:lstStyle>
            <a:lvl1pPr marL="0" indent="0" algn="l" defTabSz="914400" rtl="0" eaLnBrk="1" latinLnBrk="0" hangingPunct="1">
              <a:spcBef>
                <a:spcPct val="20000"/>
              </a:spcBef>
              <a:buFontTx/>
              <a:buNone/>
              <a:defRPr sz="1400" kern="1200">
                <a:solidFill>
                  <a:schemeClr val="bg1">
                    <a:lumMod val="10000"/>
                  </a:schemeClr>
                </a:solidFill>
                <a:latin typeface="+mn-lt"/>
                <a:ea typeface="+mn-ea"/>
                <a:cs typeface="+mn-cs"/>
              </a:defRPr>
            </a:lvl1pPr>
            <a:lvl2pPr marL="457200" indent="0" algn="l" defTabSz="914400" rtl="0" eaLnBrk="1" latinLnBrk="0" hangingPunct="1">
              <a:spcBef>
                <a:spcPct val="20000"/>
              </a:spcBef>
              <a:buFontTx/>
              <a:buNone/>
              <a:defRPr sz="1200" kern="1200">
                <a:solidFill>
                  <a:schemeClr val="bg2">
                    <a:lumMod val="50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2">
                    <a:lumMod val="50000"/>
                  </a:schemeClr>
                </a:solidFill>
                <a:latin typeface="+mn-lt"/>
                <a:ea typeface="+mn-ea"/>
                <a:cs typeface="+mn-cs"/>
              </a:defRPr>
            </a:lvl3pPr>
            <a:lvl4pPr marL="1371600" indent="0" algn="l" defTabSz="914400" rtl="0" eaLnBrk="1" latinLnBrk="0" hangingPunct="1">
              <a:spcBef>
                <a:spcPct val="20000"/>
              </a:spcBef>
              <a:buFontTx/>
              <a:buNone/>
              <a:defRPr sz="900" kern="1200">
                <a:solidFill>
                  <a:schemeClr val="bg2">
                    <a:lumMod val="50000"/>
                  </a:schemeClr>
                </a:solidFill>
                <a:latin typeface="+mn-lt"/>
                <a:ea typeface="+mn-ea"/>
                <a:cs typeface="+mn-cs"/>
              </a:defRPr>
            </a:lvl4pPr>
            <a:lvl5pPr marL="1828800" indent="0" algn="l" defTabSz="914400" rtl="0" eaLnBrk="1" latinLnBrk="0" hangingPunct="1">
              <a:spcBef>
                <a:spcPct val="20000"/>
              </a:spcBef>
              <a:buFontTx/>
              <a:buNone/>
              <a:defRPr sz="900" kern="1200">
                <a:solidFill>
                  <a:schemeClr val="bg2">
                    <a:lumMod val="50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defTabSz="457200" eaLnBrk="0" fontAlgn="base" hangingPunct="0">
              <a:spcAft>
                <a:spcPct val="0"/>
              </a:spcAft>
              <a:buClr>
                <a:srgbClr val="C89D00"/>
              </a:buClr>
              <a:buFont typeface="Wingdings" panose="05000000000000000000" pitchFamily="2" charset="2"/>
              <a:buChar char="§"/>
              <a:defRPr/>
            </a:pPr>
            <a:r>
              <a:rPr lang="en-US" altLang="en-US" sz="1200" b="1" kern="0" dirty="0" smtClean="0">
                <a:solidFill>
                  <a:srgbClr val="002666"/>
                </a:solidFill>
                <a:latin typeface="Verdana"/>
              </a:rPr>
              <a:t>The Sponsor will require documentation on:</a:t>
            </a:r>
            <a:r>
              <a:rPr lang="en-US" altLang="en-US" sz="1200" kern="0" dirty="0" smtClean="0">
                <a:solidFill>
                  <a:srgbClr val="002666"/>
                </a:solidFill>
                <a:latin typeface="Verdana"/>
              </a:rPr>
              <a:t> </a:t>
            </a:r>
          </a:p>
          <a:p>
            <a:pPr marL="342900" indent="-342900" defTabSz="457200" eaLnBrk="0" fontAlgn="base" hangingPunct="0">
              <a:spcAft>
                <a:spcPct val="0"/>
              </a:spcAft>
              <a:buClr>
                <a:srgbClr val="C89D00"/>
              </a:buClr>
              <a:buFont typeface="Wingdings" panose="05000000000000000000" pitchFamily="2" charset="2"/>
              <a:buChar char="§"/>
              <a:defRPr/>
            </a:pPr>
            <a:r>
              <a:rPr lang="en-US" altLang="en-US" sz="1200" kern="0" dirty="0" smtClean="0">
                <a:solidFill>
                  <a:srgbClr val="002666"/>
                </a:solidFill>
                <a:latin typeface="Verdana"/>
              </a:rPr>
              <a:t>Enrollment log/ Randomization log</a:t>
            </a:r>
          </a:p>
          <a:p>
            <a:pPr marL="342900" indent="-342900" defTabSz="457200" eaLnBrk="0" fontAlgn="base" hangingPunct="0">
              <a:spcAft>
                <a:spcPct val="0"/>
              </a:spcAft>
              <a:buClr>
                <a:srgbClr val="C89D00"/>
              </a:buClr>
              <a:buFont typeface="Wingdings" panose="05000000000000000000" pitchFamily="2" charset="2"/>
              <a:buChar char="§"/>
              <a:defRPr/>
            </a:pPr>
            <a:r>
              <a:rPr lang="en-US" altLang="en-US" sz="1200" kern="0" dirty="0" smtClean="0">
                <a:solidFill>
                  <a:srgbClr val="002666"/>
                </a:solidFill>
                <a:latin typeface="Verdana"/>
              </a:rPr>
              <a:t>Delegation of Responsibility Log</a:t>
            </a:r>
          </a:p>
          <a:p>
            <a:endParaRPr lang="en-US" dirty="0"/>
          </a:p>
        </p:txBody>
      </p:sp>
    </p:spTree>
    <p:extLst>
      <p:ext uri="{BB962C8B-B14F-4D97-AF65-F5344CB8AC3E}">
        <p14:creationId xmlns:p14="http://schemas.microsoft.com/office/powerpoint/2010/main" val="19781380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accent2"/>
                </a:solidFill>
              </a:rPr>
              <a:t>Investigator- </a:t>
            </a:r>
            <a:r>
              <a:rPr lang="en-US" dirty="0" smtClean="0"/>
              <a:t>CAPA</a:t>
            </a:r>
            <a:endParaRPr lang="en-US" dirty="0"/>
          </a:p>
        </p:txBody>
      </p:sp>
      <p:sp>
        <p:nvSpPr>
          <p:cNvPr id="3" name="Text Placeholder 2"/>
          <p:cNvSpPr>
            <a:spLocks noGrp="1"/>
          </p:cNvSpPr>
          <p:nvPr>
            <p:ph type="body" sz="half" idx="2"/>
          </p:nvPr>
        </p:nvSpPr>
        <p:spPr/>
        <p:txBody>
          <a:bodyPr>
            <a:normAutofit/>
          </a:bodyPr>
          <a:lstStyle/>
          <a:p>
            <a:pPr marL="342900" indent="-342900">
              <a:lnSpc>
                <a:spcPct val="90000"/>
              </a:lnSpc>
              <a:buFont typeface="+mj-lt"/>
              <a:buAutoNum type="arabicPeriod"/>
            </a:pPr>
            <a:r>
              <a:rPr lang="en-US" sz="1800" dirty="0" smtClean="0">
                <a:solidFill>
                  <a:srgbClr val="000066"/>
                </a:solidFill>
              </a:rPr>
              <a:t>Identification</a:t>
            </a:r>
          </a:p>
          <a:p>
            <a:pPr marL="342900" indent="-342900">
              <a:lnSpc>
                <a:spcPct val="90000"/>
              </a:lnSpc>
              <a:buFont typeface="+mj-lt"/>
              <a:buAutoNum type="arabicPeriod"/>
            </a:pPr>
            <a:r>
              <a:rPr lang="en-US" sz="1800" dirty="0" smtClean="0">
                <a:solidFill>
                  <a:srgbClr val="000066"/>
                </a:solidFill>
              </a:rPr>
              <a:t>Evaluation</a:t>
            </a:r>
          </a:p>
          <a:p>
            <a:pPr marL="342900" indent="-342900">
              <a:lnSpc>
                <a:spcPct val="90000"/>
              </a:lnSpc>
              <a:buFont typeface="+mj-lt"/>
              <a:buAutoNum type="arabicPeriod"/>
            </a:pPr>
            <a:r>
              <a:rPr lang="en-US" sz="1800" dirty="0" smtClean="0">
                <a:solidFill>
                  <a:srgbClr val="000066"/>
                </a:solidFill>
              </a:rPr>
              <a:t>Investigation</a:t>
            </a:r>
          </a:p>
          <a:p>
            <a:pPr marL="342900" indent="-342900">
              <a:lnSpc>
                <a:spcPct val="90000"/>
              </a:lnSpc>
              <a:buFont typeface="+mj-lt"/>
              <a:buAutoNum type="arabicPeriod"/>
            </a:pPr>
            <a:r>
              <a:rPr lang="en-US" sz="1800" dirty="0" smtClean="0">
                <a:solidFill>
                  <a:srgbClr val="000066"/>
                </a:solidFill>
              </a:rPr>
              <a:t>Analysis</a:t>
            </a:r>
          </a:p>
          <a:p>
            <a:pPr marL="342900" indent="-342900">
              <a:lnSpc>
                <a:spcPct val="90000"/>
              </a:lnSpc>
              <a:buFont typeface="+mj-lt"/>
              <a:buAutoNum type="arabicPeriod"/>
            </a:pPr>
            <a:r>
              <a:rPr lang="en-US" sz="1800" dirty="0" smtClean="0">
                <a:solidFill>
                  <a:srgbClr val="000066"/>
                </a:solidFill>
              </a:rPr>
              <a:t>Action Plan</a:t>
            </a:r>
          </a:p>
          <a:p>
            <a:pPr marL="342900" indent="-342900">
              <a:lnSpc>
                <a:spcPct val="90000"/>
              </a:lnSpc>
              <a:buFont typeface="+mj-lt"/>
              <a:buAutoNum type="arabicPeriod"/>
            </a:pPr>
            <a:r>
              <a:rPr lang="en-US" sz="1800" dirty="0" smtClean="0">
                <a:solidFill>
                  <a:srgbClr val="000066"/>
                </a:solidFill>
              </a:rPr>
              <a:t>Implementation</a:t>
            </a:r>
          </a:p>
          <a:p>
            <a:pPr marL="342900" indent="-342900">
              <a:lnSpc>
                <a:spcPct val="90000"/>
              </a:lnSpc>
              <a:buFont typeface="+mj-lt"/>
              <a:buAutoNum type="arabicPeriod"/>
            </a:pPr>
            <a:r>
              <a:rPr lang="en-US" sz="1800" dirty="0" smtClean="0">
                <a:solidFill>
                  <a:srgbClr val="000066"/>
                </a:solidFill>
              </a:rPr>
              <a:t>Follow Up</a:t>
            </a:r>
            <a:endParaRPr lang="en-US" sz="1800" dirty="0">
              <a:solidFill>
                <a:srgbClr val="000066"/>
              </a:solidFill>
            </a:endParaRPr>
          </a:p>
          <a:p>
            <a:endParaRPr lang="en-US" dirty="0"/>
          </a:p>
        </p:txBody>
      </p:sp>
      <p:pic>
        <p:nvPicPr>
          <p:cNvPr id="5" name="Content Placeholder 4"/>
          <p:cNvPicPr>
            <a:picLocks noGrp="1" noChangeAspect="1"/>
          </p:cNvPicPr>
          <p:nvPr>
            <p:ph idx="1"/>
          </p:nvPr>
        </p:nvPicPr>
        <p:blipFill>
          <a:blip r:embed="rId2"/>
          <a:stretch>
            <a:fillRect/>
          </a:stretch>
        </p:blipFill>
        <p:spPr>
          <a:xfrm>
            <a:off x="4876800" y="209550"/>
            <a:ext cx="4074152" cy="3429000"/>
          </a:xfrm>
          <a:prstGeom prst="rect">
            <a:avLst/>
          </a:prstGeom>
        </p:spPr>
      </p:pic>
    </p:spTree>
    <p:extLst>
      <p:ext uri="{BB962C8B-B14F-4D97-AF65-F5344CB8AC3E}">
        <p14:creationId xmlns:p14="http://schemas.microsoft.com/office/powerpoint/2010/main" val="138325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p:txBody>
          <a:bodyPr/>
          <a:lstStyle/>
          <a:p>
            <a:r>
              <a:rPr lang="en-US" dirty="0" smtClean="0">
                <a:solidFill>
                  <a:schemeClr val="accent2"/>
                </a:solidFill>
              </a:rPr>
              <a:t>Record </a:t>
            </a:r>
            <a:r>
              <a:rPr lang="en-US" dirty="0" smtClean="0"/>
              <a:t>Retention</a:t>
            </a:r>
            <a:endParaRPr lang="en-US" dirty="0"/>
          </a:p>
        </p:txBody>
      </p:sp>
      <p:sp>
        <p:nvSpPr>
          <p:cNvPr id="12" name="Text Placeholder 8"/>
          <p:cNvSpPr>
            <a:spLocks noGrp="1"/>
          </p:cNvSpPr>
          <p:nvPr>
            <p:ph type="body" sz="half" idx="2"/>
          </p:nvPr>
        </p:nvSpPr>
        <p:spPr/>
        <p:txBody>
          <a:bodyPr/>
          <a:lstStyle/>
          <a:p>
            <a:pPr marL="342900" lvl="0" indent="-342900" defTabSz="457200" eaLnBrk="0" fontAlgn="base" hangingPunct="0">
              <a:spcAft>
                <a:spcPct val="0"/>
              </a:spcAft>
              <a:buClr>
                <a:srgbClr val="C89D00"/>
              </a:buClr>
              <a:buFont typeface="Wingdings" panose="05000000000000000000" pitchFamily="2" charset="2"/>
              <a:buChar char="§"/>
              <a:defRPr/>
            </a:pPr>
            <a:r>
              <a:rPr lang="en-US" altLang="en-US" sz="1050" b="1" kern="0" dirty="0" smtClean="0">
                <a:solidFill>
                  <a:srgbClr val="002666"/>
                </a:solidFill>
                <a:latin typeface="Verdana"/>
              </a:rPr>
              <a:t>Both sponsor and PI have the responsibilities for maintaining trial data and documents/</a:t>
            </a:r>
            <a:endParaRPr lang="en-US" altLang="en-US" sz="1050" kern="0" dirty="0">
              <a:solidFill>
                <a:srgbClr val="002666"/>
              </a:solidFill>
              <a:latin typeface="Verdana"/>
            </a:endParaRPr>
          </a:p>
          <a:p>
            <a:pPr marL="342900" lvl="0" indent="-342900" defTabSz="457200" eaLnBrk="0" fontAlgn="base" hangingPunct="0">
              <a:spcAft>
                <a:spcPct val="0"/>
              </a:spcAft>
              <a:buClr>
                <a:srgbClr val="C89D00"/>
              </a:buClr>
              <a:buFont typeface="Wingdings" panose="05000000000000000000" pitchFamily="2" charset="2"/>
              <a:buChar char="§"/>
              <a:defRPr/>
            </a:pPr>
            <a:r>
              <a:rPr lang="en-US" altLang="en-US" sz="1050" kern="0" dirty="0" smtClean="0">
                <a:solidFill>
                  <a:srgbClr val="002666"/>
                </a:solidFill>
                <a:latin typeface="Verdana"/>
              </a:rPr>
              <a:t>The records are subject to FDA inspection for accuracy and reliability of data.</a:t>
            </a:r>
            <a:endParaRPr lang="en-US" altLang="en-US" sz="1050" kern="0" dirty="0">
              <a:solidFill>
                <a:srgbClr val="002666"/>
              </a:solidFill>
              <a:latin typeface="Verdana"/>
            </a:endParaRPr>
          </a:p>
          <a:p>
            <a:endParaRPr lang="en-US"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2167" y="133350"/>
            <a:ext cx="4267200" cy="265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5181599" y="2791606"/>
            <a:ext cx="3547767" cy="1905000"/>
          </a:xfrm>
          <a:prstGeom prst="rect">
            <a:avLst/>
          </a:prstGeom>
        </p:spPr>
      </p:pic>
    </p:spTree>
    <p:extLst>
      <p:ext uri="{BB962C8B-B14F-4D97-AF65-F5344CB8AC3E}">
        <p14:creationId xmlns:p14="http://schemas.microsoft.com/office/powerpoint/2010/main" val="3434285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accent2"/>
                </a:solidFill>
              </a:rPr>
              <a:t>Violations Noted</a:t>
            </a:r>
            <a:r>
              <a:rPr lang="en-US" dirty="0"/>
              <a:t> </a:t>
            </a:r>
            <a:r>
              <a:rPr lang="en-US" dirty="0" smtClean="0"/>
              <a:t>by FDA</a:t>
            </a:r>
            <a:endParaRPr lang="en-US" dirty="0"/>
          </a:p>
        </p:txBody>
      </p:sp>
      <p:sp>
        <p:nvSpPr>
          <p:cNvPr id="3" name="Text Placeholder 2"/>
          <p:cNvSpPr>
            <a:spLocks noGrp="1"/>
          </p:cNvSpPr>
          <p:nvPr>
            <p:ph type="body" sz="half" idx="2"/>
          </p:nvPr>
        </p:nvSpPr>
        <p:spPr/>
        <p:txBody>
          <a:bodyPr>
            <a:normAutofit/>
          </a:bodyPr>
          <a:lstStyle/>
          <a:p>
            <a:pPr marL="342900" indent="-342900">
              <a:lnSpc>
                <a:spcPct val="90000"/>
              </a:lnSpc>
              <a:buFontTx/>
              <a:buChar char="•"/>
            </a:pPr>
            <a:r>
              <a:rPr lang="en-US" sz="1200" dirty="0">
                <a:solidFill>
                  <a:srgbClr val="000066"/>
                </a:solidFill>
              </a:rPr>
              <a:t>Enrollment of ineligible subjects</a:t>
            </a:r>
          </a:p>
          <a:p>
            <a:pPr marL="342900" indent="-342900">
              <a:lnSpc>
                <a:spcPct val="90000"/>
              </a:lnSpc>
              <a:buFontTx/>
              <a:buChar char="•"/>
            </a:pPr>
            <a:r>
              <a:rPr lang="en-US" sz="1200" dirty="0">
                <a:solidFill>
                  <a:srgbClr val="000066"/>
                </a:solidFill>
              </a:rPr>
              <a:t>Violation of protocol affecting safety</a:t>
            </a:r>
          </a:p>
          <a:p>
            <a:pPr marL="342900" indent="-342900">
              <a:lnSpc>
                <a:spcPct val="90000"/>
              </a:lnSpc>
              <a:buFontTx/>
              <a:buChar char="•"/>
            </a:pPr>
            <a:r>
              <a:rPr lang="en-US" sz="1200" dirty="0">
                <a:solidFill>
                  <a:srgbClr val="000066"/>
                </a:solidFill>
              </a:rPr>
              <a:t>Extensive data corrections and questionable changes</a:t>
            </a:r>
            <a:r>
              <a:rPr lang="en-US" sz="1200" i="1" dirty="0">
                <a:solidFill>
                  <a:srgbClr val="000066"/>
                </a:solidFill>
              </a:rPr>
              <a:t> </a:t>
            </a:r>
          </a:p>
          <a:p>
            <a:pPr marL="342900" indent="-342900">
              <a:lnSpc>
                <a:spcPct val="90000"/>
              </a:lnSpc>
              <a:buFontTx/>
              <a:buChar char="•"/>
            </a:pPr>
            <a:r>
              <a:rPr lang="en-US" sz="1200" dirty="0">
                <a:solidFill>
                  <a:srgbClr val="000066"/>
                </a:solidFill>
              </a:rPr>
              <a:t>Inadequate oversight of study personnel</a:t>
            </a:r>
          </a:p>
          <a:p>
            <a:pPr marL="742950" lvl="1" indent="-285750">
              <a:lnSpc>
                <a:spcPct val="90000"/>
              </a:lnSpc>
              <a:buFontTx/>
              <a:buChar char="–"/>
            </a:pPr>
            <a:r>
              <a:rPr lang="en-US" i="1" dirty="0">
                <a:solidFill>
                  <a:srgbClr val="000066"/>
                </a:solidFill>
              </a:rPr>
              <a:t>Inappropriate delegation of authority</a:t>
            </a:r>
          </a:p>
          <a:p>
            <a:pPr marL="742950" lvl="1" indent="-285750">
              <a:lnSpc>
                <a:spcPct val="90000"/>
              </a:lnSpc>
              <a:buFontTx/>
              <a:buChar char="–"/>
            </a:pPr>
            <a:r>
              <a:rPr lang="en-US" i="1" dirty="0">
                <a:solidFill>
                  <a:srgbClr val="000066"/>
                </a:solidFill>
              </a:rPr>
              <a:t>Poor oversight of sites</a:t>
            </a:r>
            <a:r>
              <a:rPr lang="en-US" dirty="0">
                <a:solidFill>
                  <a:srgbClr val="000066"/>
                </a:solidFill>
              </a:rPr>
              <a:t> </a:t>
            </a:r>
            <a:r>
              <a:rPr lang="en-US" i="1" dirty="0">
                <a:solidFill>
                  <a:srgbClr val="000066"/>
                </a:solidFill>
              </a:rPr>
              <a:t>  </a:t>
            </a:r>
          </a:p>
          <a:p>
            <a:pPr marL="342900" indent="-342900">
              <a:lnSpc>
                <a:spcPct val="90000"/>
              </a:lnSpc>
              <a:buFontTx/>
              <a:buChar char="•"/>
            </a:pPr>
            <a:r>
              <a:rPr lang="en-US" sz="1200" dirty="0">
                <a:solidFill>
                  <a:srgbClr val="000066"/>
                </a:solidFill>
              </a:rPr>
              <a:t>No Informed consent</a:t>
            </a:r>
          </a:p>
          <a:p>
            <a:pPr marL="342900" indent="-342900">
              <a:lnSpc>
                <a:spcPct val="90000"/>
              </a:lnSpc>
              <a:buFontTx/>
              <a:buChar char="•"/>
            </a:pPr>
            <a:r>
              <a:rPr lang="en-US" sz="1200" dirty="0">
                <a:solidFill>
                  <a:srgbClr val="000066"/>
                </a:solidFill>
              </a:rPr>
              <a:t>Failure to communicate with IRB</a:t>
            </a:r>
          </a:p>
          <a:p>
            <a:endParaRPr lang="en-US" dirty="0"/>
          </a:p>
        </p:txBody>
      </p:sp>
      <p:pic>
        <p:nvPicPr>
          <p:cNvPr id="7" name="Picture 2" descr="WarningLetterIssues"/>
          <p:cNvPicPr>
            <a:picLocks noGrp="1" noChangeAspect="1" noChangeArrowheads="1"/>
          </p:cNvPicPr>
          <p:nvPr>
            <p:ph idx="1"/>
          </p:nvPr>
        </p:nvPicPr>
        <p:blipFill>
          <a:blip r:embed="rId2" cstate="print"/>
          <a:srcRect/>
          <a:stretch>
            <a:fillRect/>
          </a:stretch>
        </p:blipFill>
        <p:spPr bwMode="auto">
          <a:xfrm>
            <a:off x="4195762" y="438150"/>
            <a:ext cx="4486275" cy="2438400"/>
          </a:xfrm>
          <a:prstGeom prst="rect">
            <a:avLst/>
          </a:prstGeom>
          <a:noFill/>
          <a:ln w="9525">
            <a:noFill/>
            <a:miter lim="800000"/>
            <a:headEnd/>
            <a:tailEnd/>
          </a:ln>
        </p:spPr>
      </p:pic>
    </p:spTree>
    <p:extLst>
      <p:ext uri="{BB962C8B-B14F-4D97-AF65-F5344CB8AC3E}">
        <p14:creationId xmlns:p14="http://schemas.microsoft.com/office/powerpoint/2010/main" val="2827490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85750"/>
            <a:ext cx="6553202" cy="394097"/>
          </a:xfrm>
        </p:spPr>
        <p:txBody>
          <a:bodyPr>
            <a:normAutofit fontScale="90000"/>
          </a:bodyPr>
          <a:lstStyle/>
          <a:p>
            <a:r>
              <a:rPr lang="en-US" dirty="0" smtClean="0">
                <a:solidFill>
                  <a:schemeClr val="bg2">
                    <a:lumMod val="75000"/>
                  </a:schemeClr>
                </a:solidFill>
              </a:rPr>
              <a:t>FDA </a:t>
            </a:r>
            <a:r>
              <a:rPr lang="en-US" dirty="0" smtClean="0">
                <a:solidFill>
                  <a:schemeClr val="tx2"/>
                </a:solidFill>
              </a:rPr>
              <a:t>Regulations</a:t>
            </a:r>
          </a:p>
        </p:txBody>
      </p:sp>
      <p:sp>
        <p:nvSpPr>
          <p:cNvPr id="6" name="Rectangle 3"/>
          <p:cNvSpPr>
            <a:spLocks noChangeArrowheads="1"/>
          </p:cNvSpPr>
          <p:nvPr/>
        </p:nvSpPr>
        <p:spPr bwMode="auto">
          <a:xfrm>
            <a:off x="2514600" y="1200150"/>
            <a:ext cx="6629400" cy="4724400"/>
          </a:xfrm>
          <a:prstGeom prst="rect">
            <a:avLst/>
          </a:prstGeom>
          <a:noFill/>
          <a:ln w="9525">
            <a:noFill/>
            <a:miter lim="800000"/>
            <a:headEnd/>
            <a:tailEnd/>
          </a:ln>
        </p:spPr>
        <p:txBody>
          <a:bodyPr/>
          <a:lstStyle/>
          <a:p>
            <a:pPr marL="342900" indent="-342900" eaLnBrk="1" hangingPunct="1">
              <a:lnSpc>
                <a:spcPct val="70000"/>
              </a:lnSpc>
              <a:spcBef>
                <a:spcPct val="20000"/>
              </a:spcBef>
              <a:buFont typeface="Arial" panose="020B0604020202020204" pitchFamily="34" charset="0"/>
              <a:buChar char="•"/>
            </a:pPr>
            <a:r>
              <a:rPr lang="en-US" sz="1400" b="1" dirty="0">
                <a:solidFill>
                  <a:srgbClr val="000066"/>
                </a:solidFill>
              </a:rPr>
              <a:t>21 CFR </a:t>
            </a:r>
            <a:r>
              <a:rPr lang="en-US" sz="1400" b="1" dirty="0">
                <a:solidFill>
                  <a:srgbClr val="000066"/>
                </a:solidFill>
                <a:cs typeface="Arial" charset="0"/>
              </a:rPr>
              <a:t>§</a:t>
            </a:r>
            <a:r>
              <a:rPr lang="en-US" sz="1400" b="1" dirty="0">
                <a:solidFill>
                  <a:srgbClr val="000066"/>
                </a:solidFill>
              </a:rPr>
              <a:t>11		Electronic Records; Electronic Signatures</a:t>
            </a:r>
          </a:p>
          <a:p>
            <a:pPr marL="342900" indent="-342900" eaLnBrk="1" hangingPunct="1">
              <a:lnSpc>
                <a:spcPct val="70000"/>
              </a:lnSpc>
              <a:spcBef>
                <a:spcPct val="20000"/>
              </a:spcBef>
            </a:pPr>
            <a:endParaRPr lang="en-US" sz="1400" b="1" dirty="0">
              <a:solidFill>
                <a:srgbClr val="000066"/>
              </a:solidFill>
            </a:endParaRPr>
          </a:p>
          <a:p>
            <a:pPr marL="342900" indent="-342900" eaLnBrk="1" hangingPunct="1">
              <a:lnSpc>
                <a:spcPct val="80000"/>
              </a:lnSpc>
              <a:spcBef>
                <a:spcPct val="20000"/>
              </a:spcBef>
              <a:buFont typeface="Arial" panose="020B0604020202020204" pitchFamily="34" charset="0"/>
              <a:buChar char="•"/>
            </a:pPr>
            <a:r>
              <a:rPr lang="en-US" sz="1400" b="1" dirty="0">
                <a:solidFill>
                  <a:srgbClr val="000066"/>
                </a:solidFill>
              </a:rPr>
              <a:t>21 CFR </a:t>
            </a:r>
            <a:r>
              <a:rPr lang="en-US" sz="1400" b="1" dirty="0">
                <a:solidFill>
                  <a:srgbClr val="000066"/>
                </a:solidFill>
                <a:cs typeface="Arial" charset="0"/>
              </a:rPr>
              <a:t>§</a:t>
            </a:r>
            <a:r>
              <a:rPr lang="en-US" sz="1400" b="1" dirty="0" smtClean="0">
                <a:solidFill>
                  <a:srgbClr val="000066"/>
                </a:solidFill>
              </a:rPr>
              <a:t>50; 45 CFR 46</a:t>
            </a:r>
            <a:r>
              <a:rPr lang="en-US" sz="1400" b="1" dirty="0">
                <a:solidFill>
                  <a:srgbClr val="000066"/>
                </a:solidFill>
              </a:rPr>
              <a:t>	</a:t>
            </a:r>
            <a:r>
              <a:rPr lang="en-US" sz="1400" b="1" dirty="0" smtClean="0">
                <a:solidFill>
                  <a:srgbClr val="000066"/>
                </a:solidFill>
              </a:rPr>
              <a:t>Protection </a:t>
            </a:r>
            <a:r>
              <a:rPr lang="en-US" sz="1400" b="1" dirty="0">
                <a:solidFill>
                  <a:srgbClr val="000066"/>
                </a:solidFill>
              </a:rPr>
              <a:t>of Human Subjects</a:t>
            </a:r>
          </a:p>
          <a:p>
            <a:pPr marL="342900" indent="-342900" eaLnBrk="1" hangingPunct="1">
              <a:lnSpc>
                <a:spcPct val="70000"/>
              </a:lnSpc>
              <a:spcBef>
                <a:spcPct val="20000"/>
              </a:spcBef>
            </a:pPr>
            <a:r>
              <a:rPr lang="en-US" sz="1400" b="1" dirty="0">
                <a:solidFill>
                  <a:srgbClr val="000066"/>
                </a:solidFill>
              </a:rPr>
              <a:t>				</a:t>
            </a:r>
          </a:p>
          <a:p>
            <a:pPr marL="342900" indent="-342900" eaLnBrk="1" hangingPunct="1">
              <a:lnSpc>
                <a:spcPct val="80000"/>
              </a:lnSpc>
              <a:spcBef>
                <a:spcPct val="20000"/>
              </a:spcBef>
              <a:buFont typeface="Arial" panose="020B0604020202020204" pitchFamily="34" charset="0"/>
              <a:buChar char="•"/>
            </a:pPr>
            <a:r>
              <a:rPr lang="en-US" sz="1400" b="1" dirty="0">
                <a:solidFill>
                  <a:srgbClr val="000066"/>
                </a:solidFill>
              </a:rPr>
              <a:t>21 CFR </a:t>
            </a:r>
            <a:r>
              <a:rPr lang="en-US" sz="1400" b="1" dirty="0">
                <a:solidFill>
                  <a:srgbClr val="000066"/>
                </a:solidFill>
                <a:cs typeface="Arial" charset="0"/>
              </a:rPr>
              <a:t>§</a:t>
            </a:r>
            <a:r>
              <a:rPr lang="en-US" sz="1400" b="1" dirty="0">
                <a:solidFill>
                  <a:srgbClr val="000066"/>
                </a:solidFill>
              </a:rPr>
              <a:t>54		Financial Disclosure by Clinical Investigators</a:t>
            </a:r>
          </a:p>
          <a:p>
            <a:pPr marL="342900" indent="-342900" eaLnBrk="1" hangingPunct="1">
              <a:lnSpc>
                <a:spcPct val="70000"/>
              </a:lnSpc>
              <a:spcBef>
                <a:spcPct val="20000"/>
              </a:spcBef>
            </a:pPr>
            <a:endParaRPr lang="en-US" sz="1400" b="1" i="1" dirty="0">
              <a:solidFill>
                <a:srgbClr val="000066"/>
              </a:solidFill>
            </a:endParaRPr>
          </a:p>
          <a:p>
            <a:pPr marL="342900" indent="-342900" eaLnBrk="1" hangingPunct="1">
              <a:lnSpc>
                <a:spcPct val="70000"/>
              </a:lnSpc>
              <a:spcBef>
                <a:spcPct val="20000"/>
              </a:spcBef>
              <a:buFont typeface="Arial" panose="020B0604020202020204" pitchFamily="34" charset="0"/>
              <a:buChar char="•"/>
            </a:pPr>
            <a:r>
              <a:rPr lang="en-US" sz="1400" b="1" dirty="0">
                <a:solidFill>
                  <a:srgbClr val="000066"/>
                </a:solidFill>
              </a:rPr>
              <a:t>21 CFR </a:t>
            </a:r>
            <a:r>
              <a:rPr lang="en-US" sz="1400" b="1" dirty="0">
                <a:solidFill>
                  <a:srgbClr val="000066"/>
                </a:solidFill>
                <a:cs typeface="Arial" charset="0"/>
              </a:rPr>
              <a:t>§</a:t>
            </a:r>
            <a:r>
              <a:rPr lang="en-US" sz="1400" b="1" dirty="0">
                <a:solidFill>
                  <a:srgbClr val="000066"/>
                </a:solidFill>
              </a:rPr>
              <a:t>56		Institutional Review Boards</a:t>
            </a:r>
          </a:p>
          <a:p>
            <a:pPr marL="342900" indent="-342900" eaLnBrk="1" hangingPunct="1">
              <a:lnSpc>
                <a:spcPct val="70000"/>
              </a:lnSpc>
              <a:spcBef>
                <a:spcPct val="20000"/>
              </a:spcBef>
            </a:pPr>
            <a:endParaRPr lang="en-US" sz="1400" b="1" dirty="0">
              <a:solidFill>
                <a:srgbClr val="000066"/>
              </a:solidFill>
            </a:endParaRPr>
          </a:p>
          <a:p>
            <a:pPr marL="342900" indent="-342900" eaLnBrk="1" hangingPunct="1">
              <a:lnSpc>
                <a:spcPct val="70000"/>
              </a:lnSpc>
              <a:spcBef>
                <a:spcPct val="20000"/>
              </a:spcBef>
              <a:buFont typeface="Arial" panose="020B0604020202020204" pitchFamily="34" charset="0"/>
              <a:buChar char="•"/>
            </a:pPr>
            <a:r>
              <a:rPr lang="en-US" sz="1400" b="1" dirty="0">
                <a:solidFill>
                  <a:srgbClr val="000066"/>
                </a:solidFill>
              </a:rPr>
              <a:t>21 CFR </a:t>
            </a:r>
            <a:r>
              <a:rPr lang="en-US" sz="1400" b="1" dirty="0">
                <a:solidFill>
                  <a:srgbClr val="000066"/>
                </a:solidFill>
                <a:cs typeface="Arial" charset="0"/>
              </a:rPr>
              <a:t>§</a:t>
            </a:r>
            <a:r>
              <a:rPr lang="en-US" sz="1400" b="1" dirty="0">
                <a:solidFill>
                  <a:srgbClr val="000066"/>
                </a:solidFill>
              </a:rPr>
              <a:t>58		Good Laboratory Practices</a:t>
            </a:r>
          </a:p>
          <a:p>
            <a:pPr marL="342900" indent="-342900" eaLnBrk="1" hangingPunct="1">
              <a:lnSpc>
                <a:spcPct val="70000"/>
              </a:lnSpc>
              <a:spcBef>
                <a:spcPct val="20000"/>
              </a:spcBef>
            </a:pPr>
            <a:endParaRPr lang="en-US" sz="1400" b="1" dirty="0">
              <a:solidFill>
                <a:srgbClr val="000066"/>
              </a:solidFill>
            </a:endParaRPr>
          </a:p>
          <a:p>
            <a:pPr marL="342900" indent="-342900" eaLnBrk="1" hangingPunct="1">
              <a:lnSpc>
                <a:spcPct val="70000"/>
              </a:lnSpc>
              <a:spcBef>
                <a:spcPct val="20000"/>
              </a:spcBef>
              <a:buFont typeface="Arial" panose="020B0604020202020204" pitchFamily="34" charset="0"/>
              <a:buChar char="•"/>
            </a:pPr>
            <a:r>
              <a:rPr lang="en-US" sz="1400" b="1" dirty="0">
                <a:solidFill>
                  <a:srgbClr val="000066"/>
                </a:solidFill>
              </a:rPr>
              <a:t>21 CFR </a:t>
            </a:r>
            <a:r>
              <a:rPr lang="en-US" sz="1400" b="1" dirty="0">
                <a:solidFill>
                  <a:srgbClr val="000066"/>
                </a:solidFill>
                <a:cs typeface="Arial" charset="0"/>
              </a:rPr>
              <a:t>§</a:t>
            </a:r>
            <a:r>
              <a:rPr lang="en-US" sz="1400" b="1" dirty="0">
                <a:solidFill>
                  <a:srgbClr val="000066"/>
                </a:solidFill>
              </a:rPr>
              <a:t>211, </a:t>
            </a:r>
            <a:r>
              <a:rPr lang="en-US" sz="1400" b="1" dirty="0">
                <a:solidFill>
                  <a:srgbClr val="000066"/>
                </a:solidFill>
                <a:cs typeface="Arial" charset="0"/>
              </a:rPr>
              <a:t>§ 810</a:t>
            </a:r>
            <a:r>
              <a:rPr lang="en-US" sz="1400" b="1" dirty="0">
                <a:solidFill>
                  <a:srgbClr val="000066"/>
                </a:solidFill>
              </a:rPr>
              <a:t>	</a:t>
            </a:r>
            <a:r>
              <a:rPr lang="en-US" sz="1400" b="1" dirty="0" smtClean="0">
                <a:solidFill>
                  <a:srgbClr val="000066"/>
                </a:solidFill>
              </a:rPr>
              <a:t>	Good </a:t>
            </a:r>
            <a:r>
              <a:rPr lang="en-US" sz="1400" b="1" dirty="0">
                <a:solidFill>
                  <a:srgbClr val="000066"/>
                </a:solidFill>
              </a:rPr>
              <a:t>Manufacturing Practices</a:t>
            </a:r>
          </a:p>
          <a:p>
            <a:pPr marL="342900" indent="-342900" eaLnBrk="1" hangingPunct="1">
              <a:lnSpc>
                <a:spcPct val="70000"/>
              </a:lnSpc>
              <a:spcBef>
                <a:spcPct val="20000"/>
              </a:spcBef>
            </a:pPr>
            <a:endParaRPr lang="en-US" sz="1400" b="1" dirty="0">
              <a:solidFill>
                <a:srgbClr val="000066"/>
              </a:solidFill>
            </a:endParaRPr>
          </a:p>
          <a:p>
            <a:pPr marL="342900" indent="-342900" eaLnBrk="1" hangingPunct="1">
              <a:lnSpc>
                <a:spcPct val="70000"/>
              </a:lnSpc>
              <a:spcBef>
                <a:spcPct val="20000"/>
              </a:spcBef>
              <a:buFont typeface="Arial" panose="020B0604020202020204" pitchFamily="34" charset="0"/>
              <a:buChar char="•"/>
            </a:pPr>
            <a:r>
              <a:rPr lang="en-US" sz="1400" b="1" dirty="0">
                <a:solidFill>
                  <a:srgbClr val="000066"/>
                </a:solidFill>
              </a:rPr>
              <a:t>21 CFR </a:t>
            </a:r>
            <a:r>
              <a:rPr lang="en-US" sz="1400" b="1" dirty="0">
                <a:solidFill>
                  <a:srgbClr val="000066"/>
                </a:solidFill>
                <a:cs typeface="Arial" charset="0"/>
              </a:rPr>
              <a:t>§</a:t>
            </a:r>
            <a:r>
              <a:rPr lang="en-US" sz="1400" b="1" dirty="0">
                <a:solidFill>
                  <a:srgbClr val="000066"/>
                </a:solidFill>
              </a:rPr>
              <a:t>1271		Good Tissue Practices</a:t>
            </a:r>
          </a:p>
          <a:p>
            <a:pPr marL="342900" indent="-342900" eaLnBrk="1" hangingPunct="1">
              <a:lnSpc>
                <a:spcPct val="80000"/>
              </a:lnSpc>
              <a:spcBef>
                <a:spcPct val="20000"/>
              </a:spcBef>
            </a:pPr>
            <a:endParaRPr lang="en-US" sz="2000" b="1" dirty="0">
              <a:solidFill>
                <a:srgbClr val="000066"/>
              </a:solidFill>
            </a:endParaRPr>
          </a:p>
          <a:p>
            <a:pPr marL="342900" indent="-342900" eaLnBrk="1" hangingPunct="1">
              <a:lnSpc>
                <a:spcPct val="80000"/>
              </a:lnSpc>
              <a:spcBef>
                <a:spcPct val="20000"/>
              </a:spcBef>
            </a:pPr>
            <a:endParaRPr lang="en-US" sz="1400" b="1" dirty="0">
              <a:solidFill>
                <a:srgbClr val="000066"/>
              </a:solidFill>
            </a:endParaRPr>
          </a:p>
          <a:p>
            <a:pPr marL="342900" indent="-342900" eaLnBrk="1" hangingPunct="1">
              <a:lnSpc>
                <a:spcPct val="80000"/>
              </a:lnSpc>
              <a:spcBef>
                <a:spcPct val="20000"/>
              </a:spcBef>
            </a:pPr>
            <a:endParaRPr lang="en-US" sz="1400" b="1" dirty="0">
              <a:solidFill>
                <a:srgbClr val="000066"/>
              </a:solidFill>
            </a:endParaRPr>
          </a:p>
          <a:p>
            <a:pPr marL="342900" indent="-342900" eaLnBrk="1" hangingPunct="1">
              <a:lnSpc>
                <a:spcPct val="80000"/>
              </a:lnSpc>
              <a:spcBef>
                <a:spcPct val="20000"/>
              </a:spcBef>
            </a:pPr>
            <a:endParaRPr lang="en-US" sz="1400" b="1" dirty="0">
              <a:solidFill>
                <a:srgbClr val="000066"/>
              </a:solidFill>
            </a:endParaRPr>
          </a:p>
          <a:p>
            <a:pPr marL="342900" indent="-342900" eaLnBrk="1" hangingPunct="1">
              <a:lnSpc>
                <a:spcPct val="80000"/>
              </a:lnSpc>
              <a:spcBef>
                <a:spcPct val="20000"/>
              </a:spcBef>
            </a:pPr>
            <a:endParaRPr lang="en-US" sz="1400" b="1" dirty="0">
              <a:solidFill>
                <a:srgbClr val="000066"/>
              </a:solidFill>
            </a:endParaRPr>
          </a:p>
          <a:p>
            <a:pPr marL="342900" indent="-342900" eaLnBrk="1" hangingPunct="1">
              <a:lnSpc>
                <a:spcPct val="80000"/>
              </a:lnSpc>
              <a:spcBef>
                <a:spcPct val="20000"/>
              </a:spcBef>
            </a:pPr>
            <a:endParaRPr lang="en-US" sz="1400" b="1" dirty="0">
              <a:solidFill>
                <a:srgbClr val="000066"/>
              </a:solidFill>
            </a:endParaRPr>
          </a:p>
          <a:p>
            <a:pPr marL="342900" indent="-342900" eaLnBrk="1" hangingPunct="1">
              <a:lnSpc>
                <a:spcPct val="80000"/>
              </a:lnSpc>
              <a:spcBef>
                <a:spcPct val="20000"/>
              </a:spcBef>
            </a:pPr>
            <a:endParaRPr lang="en-US" sz="1400" b="1" dirty="0">
              <a:solidFill>
                <a:srgbClr val="000066"/>
              </a:solidFill>
            </a:endParaRPr>
          </a:p>
          <a:p>
            <a:pPr marL="342900" indent="-342900" algn="ctr" eaLnBrk="1" hangingPunct="1">
              <a:lnSpc>
                <a:spcPct val="90000"/>
              </a:lnSpc>
              <a:spcBef>
                <a:spcPct val="20000"/>
              </a:spcBef>
            </a:pPr>
            <a:endParaRPr lang="en-US" sz="1400" b="1" i="1" dirty="0">
              <a:solidFill>
                <a:srgbClr val="000066"/>
              </a:solidFill>
            </a:endParaRPr>
          </a:p>
        </p:txBody>
      </p:sp>
    </p:spTree>
    <p:extLst>
      <p:ext uri="{BB962C8B-B14F-4D97-AF65-F5344CB8AC3E}">
        <p14:creationId xmlns:p14="http://schemas.microsoft.com/office/powerpoint/2010/main" val="4758017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1" y="2686051"/>
            <a:ext cx="2514597" cy="2171699"/>
          </a:xfrm>
        </p:spPr>
        <p:txBody>
          <a:bodyPr>
            <a:normAutofit/>
          </a:bodyPr>
          <a:lstStyle/>
          <a:p>
            <a:r>
              <a:rPr lang="en-US" sz="1200" dirty="0" smtClean="0">
                <a:latin typeface="Arial" panose="020B0604020202020204" pitchFamily="34" charset="0"/>
                <a:cs typeface="Arial" panose="020B0604020202020204" pitchFamily="34" charset="0"/>
              </a:rPr>
              <a:t>There </a:t>
            </a:r>
            <a:r>
              <a:rPr lang="en-US" sz="1200" dirty="0">
                <a:latin typeface="Arial" panose="020B0604020202020204" pitchFamily="34" charset="0"/>
                <a:cs typeface="Arial" panose="020B0604020202020204" pitchFamily="34" charset="0"/>
              </a:rPr>
              <a:t>is no intent to report the investigation to FDA as </a:t>
            </a:r>
            <a:r>
              <a:rPr lang="en-US" sz="1200" dirty="0" smtClean="0">
                <a:latin typeface="Arial" panose="020B0604020202020204" pitchFamily="34" charset="0"/>
                <a:cs typeface="Arial" panose="020B0604020202020204" pitchFamily="34" charset="0"/>
              </a:rPr>
              <a:t>a well-controlled </a:t>
            </a:r>
            <a:r>
              <a:rPr lang="en-US" sz="1200" dirty="0">
                <a:latin typeface="Arial" panose="020B0604020202020204" pitchFamily="34" charset="0"/>
                <a:cs typeface="Arial" panose="020B0604020202020204" pitchFamily="34" charset="0"/>
              </a:rPr>
              <a:t>study in </a:t>
            </a:r>
            <a:r>
              <a:rPr lang="en-US" sz="1200" dirty="0" smtClean="0">
                <a:latin typeface="Arial" panose="020B0604020202020204" pitchFamily="34" charset="0"/>
                <a:cs typeface="Arial" panose="020B0604020202020204" pitchFamily="34" charset="0"/>
              </a:rPr>
              <a:t>support </a:t>
            </a:r>
            <a:r>
              <a:rPr lang="en-US" sz="1200" dirty="0">
                <a:latin typeface="Arial" panose="020B0604020202020204" pitchFamily="34" charset="0"/>
                <a:cs typeface="Arial" panose="020B0604020202020204" pitchFamily="34" charset="0"/>
              </a:rPr>
              <a:t>of a new indication </a:t>
            </a:r>
            <a:r>
              <a:rPr lang="en-US" sz="1200" dirty="0" smtClean="0">
                <a:latin typeface="Arial" panose="020B0604020202020204" pitchFamily="34" charset="0"/>
                <a:cs typeface="Arial" panose="020B0604020202020204" pitchFamily="34" charset="0"/>
              </a:rPr>
              <a:t>and </a:t>
            </a:r>
            <a:r>
              <a:rPr lang="en-US" sz="1200" dirty="0">
                <a:latin typeface="Arial" panose="020B0604020202020204" pitchFamily="34" charset="0"/>
                <a:cs typeface="Arial" panose="020B0604020202020204" pitchFamily="34" charset="0"/>
              </a:rPr>
              <a:t>no intent to use it to support any other significant </a:t>
            </a:r>
            <a:r>
              <a:rPr lang="en-US" sz="1200" dirty="0" smtClean="0">
                <a:latin typeface="Arial" panose="020B0604020202020204" pitchFamily="34" charset="0"/>
                <a:cs typeface="Arial" panose="020B0604020202020204" pitchFamily="34" charset="0"/>
              </a:rPr>
              <a:t>change </a:t>
            </a:r>
            <a:r>
              <a:rPr lang="en-US" sz="1200" dirty="0">
                <a:latin typeface="Arial" panose="020B0604020202020204" pitchFamily="34" charset="0"/>
                <a:cs typeface="Arial" panose="020B0604020202020204" pitchFamily="34" charset="0"/>
              </a:rPr>
              <a:t>in the labeling of the drug</a:t>
            </a:r>
          </a:p>
          <a:p>
            <a:endParaRPr lang="en-US" dirty="0"/>
          </a:p>
        </p:txBody>
      </p:sp>
      <p:sp>
        <p:nvSpPr>
          <p:cNvPr id="10" name="Content Placeholder 9"/>
          <p:cNvSpPr>
            <a:spLocks noGrp="1"/>
          </p:cNvSpPr>
          <p:nvPr>
            <p:ph sz="half" idx="2"/>
          </p:nvPr>
        </p:nvSpPr>
        <p:spPr>
          <a:xfrm>
            <a:off x="3429004" y="2686051"/>
            <a:ext cx="2514597" cy="2514599"/>
          </a:xfrm>
        </p:spPr>
        <p:txBody>
          <a:bodyPr/>
          <a:lstStyle/>
          <a:p>
            <a:r>
              <a:rPr lang="en-US" sz="1200" dirty="0" smtClean="0">
                <a:latin typeface="Arial" panose="020B0604020202020204" pitchFamily="34" charset="0"/>
                <a:cs typeface="Arial" panose="020B0604020202020204" pitchFamily="34" charset="0"/>
              </a:rPr>
              <a:t>In </a:t>
            </a:r>
            <a:r>
              <a:rPr lang="en-US" sz="1200" dirty="0">
                <a:latin typeface="Arial" panose="020B0604020202020204" pitchFamily="34" charset="0"/>
                <a:cs typeface="Arial" panose="020B0604020202020204" pitchFamily="34" charset="0"/>
              </a:rPr>
              <a:t>the case of a </a:t>
            </a:r>
            <a:r>
              <a:rPr lang="en-US" sz="1200" dirty="0" smtClean="0">
                <a:latin typeface="Arial" panose="020B0604020202020204" pitchFamily="34" charset="0"/>
                <a:cs typeface="Arial" panose="020B0604020202020204" pitchFamily="34" charset="0"/>
              </a:rPr>
              <a:t>prescription </a:t>
            </a:r>
            <a:r>
              <a:rPr lang="en-US" sz="1200" dirty="0">
                <a:latin typeface="Arial" panose="020B0604020202020204" pitchFamily="34" charset="0"/>
                <a:cs typeface="Arial" panose="020B0604020202020204" pitchFamily="34" charset="0"/>
              </a:rPr>
              <a:t>drug, the investigation is </a:t>
            </a:r>
            <a:r>
              <a:rPr lang="en-US" sz="1200" dirty="0" smtClean="0">
                <a:latin typeface="Arial" panose="020B0604020202020204" pitchFamily="34" charset="0"/>
                <a:cs typeface="Arial" panose="020B0604020202020204" pitchFamily="34" charset="0"/>
              </a:rPr>
              <a:t>not </a:t>
            </a:r>
            <a:r>
              <a:rPr lang="en-US" sz="1200" dirty="0">
                <a:latin typeface="Arial" panose="020B0604020202020204" pitchFamily="34" charset="0"/>
                <a:cs typeface="Arial" panose="020B0604020202020204" pitchFamily="34" charset="0"/>
              </a:rPr>
              <a:t>intended to support a significant change in the </a:t>
            </a:r>
            <a:r>
              <a:rPr lang="en-US" sz="1200" dirty="0" smtClean="0">
                <a:latin typeface="Arial" panose="020B0604020202020204" pitchFamily="34" charset="0"/>
                <a:cs typeface="Arial" panose="020B0604020202020204" pitchFamily="34" charset="0"/>
              </a:rPr>
              <a:t>advertising </a:t>
            </a:r>
            <a:r>
              <a:rPr lang="en-US" sz="1200" dirty="0">
                <a:latin typeface="Arial" panose="020B0604020202020204" pitchFamily="34" charset="0"/>
                <a:cs typeface="Arial" panose="020B0604020202020204" pitchFamily="34" charset="0"/>
              </a:rPr>
              <a:t>for the drug</a:t>
            </a:r>
          </a:p>
          <a:p>
            <a:endParaRPr lang="en-US" dirty="0"/>
          </a:p>
        </p:txBody>
      </p:sp>
      <p:sp>
        <p:nvSpPr>
          <p:cNvPr id="12" name="Content Placeholder 11"/>
          <p:cNvSpPr>
            <a:spLocks noGrp="1"/>
          </p:cNvSpPr>
          <p:nvPr>
            <p:ph sz="half" idx="14"/>
          </p:nvPr>
        </p:nvSpPr>
        <p:spPr>
          <a:xfrm>
            <a:off x="6324601" y="2686051"/>
            <a:ext cx="2514597" cy="2514599"/>
          </a:xfrm>
        </p:spPr>
        <p:txBody>
          <a:bodyPr>
            <a:normAutofit fontScale="47500" lnSpcReduction="20000"/>
          </a:bodyPr>
          <a:lstStyle/>
          <a:p>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investigation does not involve a route of </a:t>
            </a:r>
            <a:r>
              <a:rPr lang="en-US" sz="2200" dirty="0" smtClean="0">
                <a:latin typeface="Arial" panose="020B0604020202020204" pitchFamily="34" charset="0"/>
                <a:cs typeface="Arial" panose="020B0604020202020204" pitchFamily="34" charset="0"/>
              </a:rPr>
              <a:t>administration</a:t>
            </a:r>
            <a:r>
              <a:rPr lang="en-US" sz="2200" dirty="0">
                <a:latin typeface="Arial" panose="020B0604020202020204" pitchFamily="34" charset="0"/>
                <a:cs typeface="Arial" panose="020B0604020202020204" pitchFamily="34" charset="0"/>
              </a:rPr>
              <a:t>, dose, patient population, or other </a:t>
            </a:r>
            <a:r>
              <a:rPr lang="en-US" sz="2200" dirty="0" smtClean="0">
                <a:latin typeface="Arial" panose="020B0604020202020204" pitchFamily="34" charset="0"/>
                <a:cs typeface="Arial" panose="020B0604020202020204" pitchFamily="34" charset="0"/>
              </a:rPr>
              <a:t>factor </a:t>
            </a:r>
            <a:r>
              <a:rPr lang="en-US" sz="2200" dirty="0">
                <a:latin typeface="Arial" panose="020B0604020202020204" pitchFamily="34" charset="0"/>
                <a:cs typeface="Arial" panose="020B0604020202020204" pitchFamily="34" charset="0"/>
              </a:rPr>
              <a:t>that significantly increases the risk (or decreases </a:t>
            </a: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acceptability of the risk) associated with the use of </a:t>
            </a: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drug product (21 CFR </a:t>
            </a:r>
            <a:r>
              <a:rPr lang="en-US" sz="2200" dirty="0" smtClean="0">
                <a:latin typeface="Arial" panose="020B0604020202020204" pitchFamily="34" charset="0"/>
                <a:cs typeface="Arial" panose="020B0604020202020204" pitchFamily="34" charset="0"/>
              </a:rPr>
              <a:t>312.2(b</a:t>
            </a:r>
            <a:r>
              <a:rPr lang="en-US" sz="2200" dirty="0">
                <a:latin typeface="Arial" panose="020B0604020202020204" pitchFamily="34" charset="0"/>
                <a:cs typeface="Arial" panose="020B0604020202020204" pitchFamily="34" charset="0"/>
              </a:rPr>
              <a:t>)(1)(iii))</a:t>
            </a:r>
          </a:p>
          <a:p>
            <a:endParaRPr lang="en-US" dirty="0" smtClean="0"/>
          </a:p>
          <a:p>
            <a:endParaRPr lang="en-US" dirty="0" smtClean="0"/>
          </a:p>
          <a:p>
            <a:endParaRPr lang="en-US" dirty="0"/>
          </a:p>
        </p:txBody>
      </p:sp>
      <p:sp>
        <p:nvSpPr>
          <p:cNvPr id="8" name="Title 7"/>
          <p:cNvSpPr>
            <a:spLocks noGrp="1"/>
          </p:cNvSpPr>
          <p:nvPr>
            <p:ph type="title"/>
          </p:nvPr>
        </p:nvSpPr>
        <p:spPr>
          <a:xfrm>
            <a:off x="457200" y="228601"/>
            <a:ext cx="6553202" cy="394097"/>
          </a:xfrm>
        </p:spPr>
        <p:txBody>
          <a:bodyPr>
            <a:noAutofit/>
          </a:bodyPr>
          <a:lstStyle/>
          <a:p>
            <a:r>
              <a:rPr lang="en-US" sz="1800" dirty="0" smtClean="0">
                <a:solidFill>
                  <a:srgbClr val="C00000"/>
                </a:solidFill>
              </a:rPr>
              <a:t>IND Exemptions</a:t>
            </a:r>
            <a:r>
              <a:rPr lang="en-US" sz="1400" dirty="0" smtClean="0">
                <a:solidFill>
                  <a:schemeClr val="bg2">
                    <a:lumMod val="75000"/>
                  </a:schemeClr>
                </a:solidFill>
              </a:rPr>
              <a:t>: The clinical investigation of a drug marketed in US is exempt from IND under the following situations:</a:t>
            </a:r>
            <a:endParaRPr lang="en-US" sz="1400" dirty="0">
              <a:solidFill>
                <a:schemeClr val="bg2">
                  <a:lumMod val="75000"/>
                </a:schemeClr>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63631">
            <a:off x="3076450" y="702385"/>
            <a:ext cx="2840652" cy="785960"/>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1771" flipV="1">
            <a:off x="3083589" y="1712835"/>
            <a:ext cx="2840652" cy="778140"/>
          </a:xfrm>
          <a:prstGeom prst="rect">
            <a:avLst/>
          </a:prstGeom>
        </p:spPr>
      </p:pic>
      <p:grpSp>
        <p:nvGrpSpPr>
          <p:cNvPr id="4" name="Group 3"/>
          <p:cNvGrpSpPr/>
          <p:nvPr/>
        </p:nvGrpSpPr>
        <p:grpSpPr>
          <a:xfrm>
            <a:off x="479268" y="1209970"/>
            <a:ext cx="2824664" cy="820390"/>
            <a:chOff x="479268" y="1209970"/>
            <a:chExt cx="2824664" cy="82039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976">
              <a:off x="479268" y="1255021"/>
              <a:ext cx="2802264" cy="775339"/>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6024" flipV="1">
              <a:off x="501668" y="1209970"/>
              <a:ext cx="2802264" cy="767625"/>
            </a:xfrm>
            <a:prstGeom prst="rect">
              <a:avLst/>
            </a:prstGeom>
          </p:spPr>
        </p:pic>
      </p:grpSp>
      <p:grpSp>
        <p:nvGrpSpPr>
          <p:cNvPr id="2" name="Group 1"/>
          <p:cNvGrpSpPr/>
          <p:nvPr/>
        </p:nvGrpSpPr>
        <p:grpSpPr>
          <a:xfrm>
            <a:off x="5678024" y="1181778"/>
            <a:ext cx="2867890" cy="877057"/>
            <a:chOff x="5678024" y="1181778"/>
            <a:chExt cx="2867890" cy="877057"/>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9827" flipH="1">
              <a:off x="5678024" y="1271537"/>
              <a:ext cx="2845490" cy="787298"/>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90173" flipH="1" flipV="1">
              <a:off x="5700424" y="1181778"/>
              <a:ext cx="2845490" cy="779466"/>
            </a:xfrm>
            <a:prstGeom prst="rect">
              <a:avLst/>
            </a:prstGeom>
          </p:spPr>
        </p:pic>
      </p:grpSp>
    </p:spTree>
    <p:extLst>
      <p:ext uri="{BB962C8B-B14F-4D97-AF65-F5344CB8AC3E}">
        <p14:creationId xmlns:p14="http://schemas.microsoft.com/office/powerpoint/2010/main" val="15065313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a:xfrm>
            <a:off x="4343400" y="848297"/>
            <a:ext cx="4648200" cy="1428750"/>
          </a:xfrm>
        </p:spPr>
        <p:txBody>
          <a:bodyPr/>
          <a:lstStyle/>
          <a:p>
            <a:r>
              <a:rPr lang="en-US" sz="1600" dirty="0" smtClean="0"/>
              <a:t>The </a:t>
            </a:r>
            <a:r>
              <a:rPr lang="en-US" sz="1600" dirty="0"/>
              <a:t>investigation is conducted in </a:t>
            </a:r>
            <a:r>
              <a:rPr lang="en-US" sz="1600" dirty="0" smtClean="0"/>
              <a:t>compliance </a:t>
            </a:r>
            <a:r>
              <a:rPr lang="en-US" sz="1600" dirty="0"/>
              <a:t>with </a:t>
            </a:r>
            <a:r>
              <a:rPr lang="en-US" sz="1600" dirty="0" smtClean="0"/>
              <a:t>the requirements </a:t>
            </a:r>
            <a:r>
              <a:rPr lang="en-US" sz="1600" dirty="0"/>
              <a:t>for review by an IRB (21 CFR part </a:t>
            </a:r>
            <a:r>
              <a:rPr lang="en-US" sz="1600" dirty="0" smtClean="0"/>
              <a:t>56) and </a:t>
            </a:r>
            <a:r>
              <a:rPr lang="en-US" sz="1600" dirty="0"/>
              <a:t>with the requirements for informed consent (21 </a:t>
            </a:r>
            <a:r>
              <a:rPr lang="en-US" sz="1600" dirty="0" smtClean="0"/>
              <a:t>CFR </a:t>
            </a:r>
            <a:r>
              <a:rPr lang="en-US" sz="1600" dirty="0"/>
              <a:t>part 50) </a:t>
            </a:r>
          </a:p>
          <a:p>
            <a:endParaRPr lang="en-US" dirty="0"/>
          </a:p>
        </p:txBody>
      </p:sp>
      <p:sp>
        <p:nvSpPr>
          <p:cNvPr id="13" name="Content Placeholder 12"/>
          <p:cNvSpPr>
            <a:spLocks noGrp="1"/>
          </p:cNvSpPr>
          <p:nvPr>
            <p:ph sz="half" idx="15"/>
          </p:nvPr>
        </p:nvSpPr>
        <p:spPr>
          <a:xfrm>
            <a:off x="4495800" y="2873311"/>
            <a:ext cx="4648200" cy="1524000"/>
          </a:xfrm>
        </p:spPr>
        <p:txBody>
          <a:bodyPr/>
          <a:lstStyle/>
          <a:p>
            <a:r>
              <a:rPr lang="en-US" sz="1600" dirty="0" smtClean="0">
                <a:latin typeface="Calibri" panose="020F0502020204030204" pitchFamily="34" charset="0"/>
                <a:cs typeface="Arial" panose="020B0604020202020204" pitchFamily="34" charset="0"/>
              </a:rPr>
              <a:t>The </a:t>
            </a:r>
            <a:r>
              <a:rPr lang="en-US" sz="1600" dirty="0">
                <a:latin typeface="Calibri" panose="020F0502020204030204" pitchFamily="34" charset="0"/>
                <a:cs typeface="Arial" panose="020B0604020202020204" pitchFamily="34" charset="0"/>
              </a:rPr>
              <a:t>investigation is conducted in </a:t>
            </a:r>
            <a:r>
              <a:rPr lang="en-US" sz="1600" dirty="0" smtClean="0">
                <a:latin typeface="Calibri" panose="020F0502020204030204" pitchFamily="34" charset="0"/>
                <a:cs typeface="Arial" panose="020B0604020202020204" pitchFamily="34" charset="0"/>
              </a:rPr>
              <a:t>compliance </a:t>
            </a:r>
            <a:r>
              <a:rPr lang="en-US" sz="1600" dirty="0">
                <a:latin typeface="Calibri" panose="020F0502020204030204" pitchFamily="34" charset="0"/>
                <a:cs typeface="Arial" panose="020B0604020202020204" pitchFamily="34" charset="0"/>
              </a:rPr>
              <a:t>with the </a:t>
            </a:r>
            <a:r>
              <a:rPr lang="en-US" sz="1600" dirty="0" smtClean="0">
                <a:latin typeface="Calibri" panose="020F0502020204030204" pitchFamily="34" charset="0"/>
                <a:cs typeface="Arial" panose="020B0604020202020204" pitchFamily="34" charset="0"/>
              </a:rPr>
              <a:t>requirements </a:t>
            </a:r>
            <a:r>
              <a:rPr lang="en-US" sz="1600" dirty="0">
                <a:latin typeface="Calibri" panose="020F0502020204030204" pitchFamily="34" charset="0"/>
                <a:cs typeface="Arial" panose="020B0604020202020204" pitchFamily="34" charset="0"/>
              </a:rPr>
              <a:t>of § 312.7 (i.e., the investigation is not </a:t>
            </a:r>
            <a:r>
              <a:rPr lang="en-US" sz="1600" dirty="0" smtClean="0">
                <a:latin typeface="Calibri" panose="020F0502020204030204" pitchFamily="34" charset="0"/>
                <a:cs typeface="Arial" panose="020B0604020202020204" pitchFamily="34" charset="0"/>
              </a:rPr>
              <a:t>intended </a:t>
            </a:r>
            <a:r>
              <a:rPr lang="en-US" sz="1600" dirty="0">
                <a:latin typeface="Calibri" panose="020F0502020204030204" pitchFamily="34" charset="0"/>
                <a:cs typeface="Arial" panose="020B0604020202020204" pitchFamily="34" charset="0"/>
              </a:rPr>
              <a:t>to promote or commercialize the drug </a:t>
            </a:r>
            <a:r>
              <a:rPr lang="en-US" sz="1600" dirty="0" smtClean="0">
                <a:latin typeface="Calibri" panose="020F0502020204030204" pitchFamily="34" charset="0"/>
                <a:cs typeface="Arial" panose="020B0604020202020204" pitchFamily="34" charset="0"/>
              </a:rPr>
              <a:t>product</a:t>
            </a:r>
            <a:r>
              <a:rPr lang="en-US" sz="1600" dirty="0">
                <a:latin typeface="Calibri" panose="020F0502020204030204" pitchFamily="34" charset="0"/>
                <a:cs typeface="Arial" panose="020B0604020202020204" pitchFamily="34" charset="0"/>
              </a:rPr>
              <a:t>) </a:t>
            </a:r>
          </a:p>
          <a:p>
            <a:endParaRPr lang="en-US" dirty="0"/>
          </a:p>
        </p:txBody>
      </p:sp>
      <p:pic>
        <p:nvPicPr>
          <p:cNvPr id="15" name="Picture 1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46992" y="1076109"/>
            <a:ext cx="3471412" cy="97312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7329" y="3143250"/>
            <a:ext cx="3510642" cy="984123"/>
          </a:xfrm>
          <a:prstGeom prst="rect">
            <a:avLst/>
          </a:prstGeom>
        </p:spPr>
      </p:pic>
      <p:sp>
        <p:nvSpPr>
          <p:cNvPr id="8" name="Title 7"/>
          <p:cNvSpPr>
            <a:spLocks noGrp="1"/>
          </p:cNvSpPr>
          <p:nvPr>
            <p:ph type="title"/>
          </p:nvPr>
        </p:nvSpPr>
        <p:spPr>
          <a:xfrm>
            <a:off x="457200" y="228601"/>
            <a:ext cx="6553202" cy="394097"/>
          </a:xfrm>
        </p:spPr>
        <p:txBody>
          <a:bodyPr>
            <a:noAutofit/>
          </a:bodyPr>
          <a:lstStyle/>
          <a:p>
            <a:r>
              <a:rPr lang="en-US" sz="1800" dirty="0" smtClean="0">
                <a:solidFill>
                  <a:srgbClr val="C00000"/>
                </a:solidFill>
              </a:rPr>
              <a:t>IND Exemptions</a:t>
            </a:r>
            <a:r>
              <a:rPr lang="en-US" sz="1400" dirty="0" smtClean="0">
                <a:solidFill>
                  <a:schemeClr val="bg2">
                    <a:lumMod val="75000"/>
                  </a:schemeClr>
                </a:solidFill>
              </a:rPr>
              <a:t>: The clinical investigation of a drug marketed in US is exempt from IND under the following situations:</a:t>
            </a:r>
            <a:endParaRPr lang="en-US" sz="1400" dirty="0">
              <a:solidFill>
                <a:schemeClr val="bg2">
                  <a:lumMod val="75000"/>
                </a:schemeClr>
              </a:solidFill>
            </a:endParaRPr>
          </a:p>
        </p:txBody>
      </p:sp>
    </p:spTree>
    <p:extLst>
      <p:ext uri="{BB962C8B-B14F-4D97-AF65-F5344CB8AC3E}">
        <p14:creationId xmlns:p14="http://schemas.microsoft.com/office/powerpoint/2010/main" val="3929422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a:xfrm>
            <a:off x="4495800" y="390679"/>
            <a:ext cx="4648200" cy="2343986"/>
          </a:xfrm>
        </p:spPr>
        <p:txBody>
          <a:bodyPr>
            <a:normAutofit/>
          </a:bodyPr>
          <a:lstStyle/>
          <a:p>
            <a:r>
              <a:rPr lang="en-US" sz="1800" dirty="0"/>
              <a:t>Dr. </a:t>
            </a:r>
            <a:r>
              <a:rPr lang="en-US" sz="1800" dirty="0" smtClean="0"/>
              <a:t>Jones </a:t>
            </a:r>
            <a:r>
              <a:rPr lang="en-US" sz="1800" dirty="0"/>
              <a:t>wants to conduct a clinical trial using </a:t>
            </a:r>
            <a:r>
              <a:rPr lang="en-US" sz="1800" dirty="0" err="1" smtClean="0"/>
              <a:t>Miracle_Aid</a:t>
            </a:r>
            <a:r>
              <a:rPr lang="en-US" sz="1800" dirty="0" smtClean="0"/>
              <a:t> </a:t>
            </a:r>
            <a:r>
              <a:rPr lang="en-US" sz="1800" dirty="0"/>
              <a:t>(an oral tablet approved for curing the common cold in adults) to treat adults with </a:t>
            </a:r>
            <a:r>
              <a:rPr lang="en-US" sz="1800" dirty="0" smtClean="0"/>
              <a:t>ADHD </a:t>
            </a:r>
            <a:r>
              <a:rPr lang="en-US" sz="1800" dirty="0"/>
              <a:t>disorder.  Does </a:t>
            </a:r>
            <a:r>
              <a:rPr lang="en-US" sz="1800" dirty="0" smtClean="0"/>
              <a:t>he </a:t>
            </a:r>
            <a:r>
              <a:rPr lang="en-US" sz="1800" dirty="0"/>
              <a:t>need an IND?</a:t>
            </a:r>
          </a:p>
          <a:p>
            <a:pPr marL="342900" indent="-342900">
              <a:buFont typeface="Arial" panose="020B0604020202020204" pitchFamily="34" charset="0"/>
              <a:buChar char="•"/>
            </a:pPr>
            <a:r>
              <a:rPr lang="en-US" sz="1800" dirty="0" smtClean="0"/>
              <a:t>Why </a:t>
            </a:r>
            <a:r>
              <a:rPr lang="en-US" sz="1800" dirty="0"/>
              <a:t>or why not?</a:t>
            </a:r>
          </a:p>
          <a:p>
            <a:endParaRPr lang="en-US" dirty="0"/>
          </a:p>
        </p:txBody>
      </p:sp>
      <p:sp>
        <p:nvSpPr>
          <p:cNvPr id="13" name="Content Placeholder 12"/>
          <p:cNvSpPr>
            <a:spLocks noGrp="1"/>
          </p:cNvSpPr>
          <p:nvPr>
            <p:ph sz="half" idx="15"/>
          </p:nvPr>
        </p:nvSpPr>
        <p:spPr>
          <a:xfrm>
            <a:off x="4407964" y="2492311"/>
            <a:ext cx="4648200" cy="2286000"/>
          </a:xfrm>
        </p:spPr>
        <p:txBody>
          <a:bodyPr/>
          <a:lstStyle/>
          <a:p>
            <a:r>
              <a:rPr lang="en-US" sz="1800" dirty="0"/>
              <a:t>Dr. Jones wants to conduct a clinical trial using </a:t>
            </a:r>
            <a:r>
              <a:rPr lang="en-US" sz="1800" dirty="0" err="1"/>
              <a:t>Miracle_Aid</a:t>
            </a:r>
            <a:r>
              <a:rPr lang="en-US" sz="1800" dirty="0"/>
              <a:t> (an oral tablet approved for curing the common cold in adults) to treat adults with </a:t>
            </a:r>
            <a:r>
              <a:rPr lang="en-US" sz="1800" dirty="0" smtClean="0"/>
              <a:t>common cold.  He wants to use 2x the approved dose.  </a:t>
            </a:r>
            <a:r>
              <a:rPr lang="en-US" sz="1800" dirty="0"/>
              <a:t>Does he need an IND?</a:t>
            </a:r>
          </a:p>
          <a:p>
            <a:pPr marL="342900" indent="-342900">
              <a:buFont typeface="Arial" panose="020B0604020202020204" pitchFamily="34" charset="0"/>
              <a:buChar char="•"/>
            </a:pPr>
            <a:r>
              <a:rPr lang="en-US" sz="1800" dirty="0"/>
              <a:t>Why or why not?</a:t>
            </a:r>
          </a:p>
          <a:p>
            <a:endParaRPr lang="en-US" dirty="0"/>
          </a:p>
        </p:txBody>
      </p:sp>
      <p:sp>
        <p:nvSpPr>
          <p:cNvPr id="6" name="Title 5"/>
          <p:cNvSpPr>
            <a:spLocks noGrp="1"/>
          </p:cNvSpPr>
          <p:nvPr>
            <p:ph type="title"/>
          </p:nvPr>
        </p:nvSpPr>
        <p:spPr/>
        <p:txBody>
          <a:bodyPr>
            <a:normAutofit fontScale="90000"/>
          </a:bodyPr>
          <a:lstStyle/>
          <a:p>
            <a:r>
              <a:rPr lang="en-US" dirty="0" smtClean="0">
                <a:solidFill>
                  <a:schemeClr val="bg2">
                    <a:lumMod val="75000"/>
                  </a:schemeClr>
                </a:solidFill>
              </a:rPr>
              <a:t>Brain Teasers</a:t>
            </a:r>
            <a:endParaRPr lang="en-US" dirty="0">
              <a:solidFill>
                <a:schemeClr val="bg2">
                  <a:lumMod val="75000"/>
                </a:schemeClr>
              </a:solidFill>
            </a:endParaRPr>
          </a:p>
        </p:txBody>
      </p:sp>
      <p:pic>
        <p:nvPicPr>
          <p:cNvPr id="15" name="Picture 1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46992" y="1076109"/>
            <a:ext cx="3471412" cy="97312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7329" y="3143250"/>
            <a:ext cx="3510642" cy="984123"/>
          </a:xfrm>
          <a:prstGeom prst="rect">
            <a:avLst/>
          </a:prstGeom>
        </p:spPr>
      </p:pic>
    </p:spTree>
    <p:extLst>
      <p:ext uri="{BB962C8B-B14F-4D97-AF65-F5344CB8AC3E}">
        <p14:creationId xmlns:p14="http://schemas.microsoft.com/office/powerpoint/2010/main" val="2577515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38400" y="83939"/>
            <a:ext cx="3864334" cy="1165622"/>
          </a:xfrm>
        </p:spPr>
        <p:txBody>
          <a:bodyPr>
            <a:normAutofit/>
          </a:bodyPr>
          <a:lstStyle/>
          <a:p>
            <a:r>
              <a:rPr lang="en-US" dirty="0" smtClean="0">
                <a:solidFill>
                  <a:schemeClr val="accent2"/>
                </a:solidFill>
              </a:rPr>
              <a:t>Questions?</a:t>
            </a:r>
            <a:br>
              <a:rPr lang="en-US" dirty="0" smtClean="0">
                <a:solidFill>
                  <a:schemeClr val="accent2"/>
                </a:solidFill>
              </a:rPr>
            </a:br>
            <a:r>
              <a:rPr lang="en-US" dirty="0" smtClean="0"/>
              <a:t>More Information?</a:t>
            </a:r>
            <a:endParaRPr lang="en-US" dirty="0"/>
          </a:p>
        </p:txBody>
      </p:sp>
      <p:sp>
        <p:nvSpPr>
          <p:cNvPr id="7" name="Content Placeholder 6"/>
          <p:cNvSpPr>
            <a:spLocks noGrp="1"/>
          </p:cNvSpPr>
          <p:nvPr>
            <p:ph sz="half" idx="2"/>
          </p:nvPr>
        </p:nvSpPr>
        <p:spPr>
          <a:xfrm>
            <a:off x="5738400" y="2038350"/>
            <a:ext cx="3386380" cy="2171700"/>
          </a:xfrm>
        </p:spPr>
        <p:txBody>
          <a:bodyPr>
            <a:normAutofit fontScale="92500" lnSpcReduction="20000"/>
          </a:bodyPr>
          <a:lstStyle/>
          <a:p>
            <a:r>
              <a:rPr lang="en-US" b="1" dirty="0" smtClean="0">
                <a:solidFill>
                  <a:schemeClr val="accent6"/>
                </a:solidFill>
              </a:rPr>
              <a:t>Allie Karshenas, PHD, </a:t>
            </a:r>
            <a:r>
              <a:rPr lang="en-US" b="1" dirty="0" err="1" smtClean="0">
                <a:solidFill>
                  <a:schemeClr val="accent6"/>
                </a:solidFill>
              </a:rPr>
              <a:t>CLDir</a:t>
            </a:r>
            <a:r>
              <a:rPr lang="en-US" b="1" dirty="0" smtClean="0">
                <a:solidFill>
                  <a:schemeClr val="accent6"/>
                </a:solidFill>
              </a:rPr>
              <a:t> (ASCP), SS/BB</a:t>
            </a:r>
          </a:p>
          <a:p>
            <a:r>
              <a:rPr lang="en-US" sz="2000" dirty="0" smtClean="0"/>
              <a:t>alkarshenas@hsc.wvu.edu</a:t>
            </a:r>
          </a:p>
          <a:p>
            <a:endParaRPr lang="en-US" dirty="0" smtClean="0"/>
          </a:p>
          <a:p>
            <a:r>
              <a:rPr lang="en-US" dirty="0" smtClean="0"/>
              <a:t>763 Chestnut Ridge Rd</a:t>
            </a:r>
          </a:p>
          <a:p>
            <a:r>
              <a:rPr lang="en-US" dirty="0"/>
              <a:t>M</a:t>
            </a:r>
            <a:r>
              <a:rPr lang="en-US" dirty="0" smtClean="0"/>
              <a:t>organtown, WV 26505</a:t>
            </a:r>
          </a:p>
          <a:p>
            <a:r>
              <a:rPr lang="en-US" dirty="0" smtClean="0"/>
              <a:t>(O) 304-581-1878</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1600" y="666750"/>
            <a:ext cx="5067300" cy="5067300"/>
          </a:xfrm>
        </p:spPr>
      </p:pic>
    </p:spTree>
    <p:extLst>
      <p:ext uri="{BB962C8B-B14F-4D97-AF65-F5344CB8AC3E}">
        <p14:creationId xmlns:p14="http://schemas.microsoft.com/office/powerpoint/2010/main" val="3335017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85750"/>
            <a:ext cx="6553202" cy="394097"/>
          </a:xfrm>
        </p:spPr>
        <p:txBody>
          <a:bodyPr>
            <a:normAutofit fontScale="90000"/>
          </a:bodyPr>
          <a:lstStyle/>
          <a:p>
            <a:r>
              <a:rPr lang="en-US" dirty="0" smtClean="0">
                <a:solidFill>
                  <a:schemeClr val="bg2">
                    <a:lumMod val="75000"/>
                  </a:schemeClr>
                </a:solidFill>
              </a:rPr>
              <a:t>FDA </a:t>
            </a:r>
            <a:r>
              <a:rPr lang="en-US" dirty="0" smtClean="0">
                <a:solidFill>
                  <a:schemeClr val="tx2"/>
                </a:solidFill>
              </a:rPr>
              <a:t>Regulations</a:t>
            </a:r>
          </a:p>
        </p:txBody>
      </p:sp>
      <p:sp>
        <p:nvSpPr>
          <p:cNvPr id="4" name="Rectangle 3"/>
          <p:cNvSpPr>
            <a:spLocks noChangeArrowheads="1"/>
          </p:cNvSpPr>
          <p:nvPr/>
        </p:nvSpPr>
        <p:spPr bwMode="auto">
          <a:xfrm>
            <a:off x="2498309" y="819150"/>
            <a:ext cx="5731291" cy="4572000"/>
          </a:xfrm>
          <a:prstGeom prst="rect">
            <a:avLst/>
          </a:prstGeom>
          <a:noFill/>
          <a:ln w="9525">
            <a:noFill/>
            <a:miter lim="800000"/>
            <a:headEnd/>
            <a:tailEnd/>
          </a:ln>
        </p:spPr>
        <p:txBody>
          <a:bodyPr/>
          <a:lstStyle/>
          <a:p>
            <a:pPr marL="342900" indent="-342900" algn="ctr" eaLnBrk="1" hangingPunct="1">
              <a:lnSpc>
                <a:spcPct val="90000"/>
              </a:lnSpc>
              <a:spcBef>
                <a:spcPct val="20000"/>
              </a:spcBef>
            </a:pPr>
            <a:r>
              <a:rPr lang="en-US" b="1" i="1" u="sng" dirty="0">
                <a:solidFill>
                  <a:srgbClr val="C00000"/>
                </a:solidFill>
              </a:rPr>
              <a:t>Investigational Application</a:t>
            </a:r>
          </a:p>
          <a:p>
            <a:pPr marL="342900" indent="-342900" algn="ctr" eaLnBrk="1" hangingPunct="1">
              <a:lnSpc>
                <a:spcPct val="90000"/>
              </a:lnSpc>
              <a:spcBef>
                <a:spcPct val="20000"/>
              </a:spcBef>
            </a:pPr>
            <a:endParaRPr lang="en-US" b="1" i="1" dirty="0">
              <a:solidFill>
                <a:srgbClr val="000066"/>
              </a:solidFill>
            </a:endParaRPr>
          </a:p>
          <a:p>
            <a:pPr marL="342900" indent="-342900" eaLnBrk="1" hangingPunct="1">
              <a:lnSpc>
                <a:spcPct val="90000"/>
              </a:lnSpc>
              <a:spcBef>
                <a:spcPct val="20000"/>
              </a:spcBef>
            </a:pPr>
            <a:r>
              <a:rPr lang="en-US" sz="2000" b="1" dirty="0">
                <a:solidFill>
                  <a:srgbClr val="000066"/>
                </a:solidFill>
              </a:rPr>
              <a:t>21 CFR </a:t>
            </a:r>
            <a:r>
              <a:rPr lang="en-US" sz="2000" b="1" dirty="0">
                <a:solidFill>
                  <a:srgbClr val="000066"/>
                </a:solidFill>
                <a:cs typeface="Arial" charset="0"/>
              </a:rPr>
              <a:t>§</a:t>
            </a:r>
            <a:r>
              <a:rPr lang="en-US" sz="2000" b="1" dirty="0">
                <a:solidFill>
                  <a:srgbClr val="000066"/>
                </a:solidFill>
              </a:rPr>
              <a:t>312		IND </a:t>
            </a:r>
            <a:r>
              <a:rPr lang="en-US" sz="2000" b="1" i="1" dirty="0">
                <a:solidFill>
                  <a:srgbClr val="000066"/>
                </a:solidFill>
              </a:rPr>
              <a:t>Drugs and Biologics</a:t>
            </a:r>
          </a:p>
          <a:p>
            <a:pPr marL="342900" indent="-342900" eaLnBrk="1" hangingPunct="1">
              <a:lnSpc>
                <a:spcPct val="90000"/>
              </a:lnSpc>
              <a:spcBef>
                <a:spcPct val="20000"/>
              </a:spcBef>
            </a:pPr>
            <a:r>
              <a:rPr lang="en-US" sz="2000" b="1" dirty="0">
                <a:solidFill>
                  <a:srgbClr val="000066"/>
                </a:solidFill>
              </a:rPr>
              <a:t>21 CFR </a:t>
            </a:r>
            <a:r>
              <a:rPr lang="en-US" sz="2000" b="1" dirty="0">
                <a:solidFill>
                  <a:srgbClr val="000066"/>
                </a:solidFill>
                <a:cs typeface="Arial" charset="0"/>
              </a:rPr>
              <a:t>§</a:t>
            </a:r>
            <a:r>
              <a:rPr lang="en-US" sz="2000" b="1" dirty="0">
                <a:solidFill>
                  <a:srgbClr val="000066"/>
                </a:solidFill>
              </a:rPr>
              <a:t>812		IDE </a:t>
            </a:r>
            <a:r>
              <a:rPr lang="en-US" sz="2000" b="1" i="1" dirty="0">
                <a:solidFill>
                  <a:srgbClr val="000066"/>
                </a:solidFill>
              </a:rPr>
              <a:t>Devices</a:t>
            </a:r>
          </a:p>
          <a:p>
            <a:pPr marL="342900" indent="-342900" eaLnBrk="1" hangingPunct="1">
              <a:lnSpc>
                <a:spcPct val="90000"/>
              </a:lnSpc>
              <a:spcBef>
                <a:spcPct val="20000"/>
              </a:spcBef>
            </a:pPr>
            <a:r>
              <a:rPr lang="en-US" sz="2000" b="1" dirty="0">
                <a:solidFill>
                  <a:srgbClr val="000066"/>
                </a:solidFill>
              </a:rPr>
              <a:t>21 CFR </a:t>
            </a:r>
            <a:r>
              <a:rPr lang="en-US" sz="2000" b="1" dirty="0">
                <a:solidFill>
                  <a:srgbClr val="000066"/>
                </a:solidFill>
                <a:cs typeface="Arial" charset="0"/>
              </a:rPr>
              <a:t>§</a:t>
            </a:r>
            <a:r>
              <a:rPr lang="en-US" sz="2000" b="1" dirty="0">
                <a:solidFill>
                  <a:srgbClr val="000066"/>
                </a:solidFill>
              </a:rPr>
              <a:t>809		IVD </a:t>
            </a:r>
            <a:r>
              <a:rPr lang="en-US" sz="2000" b="1" i="1" dirty="0">
                <a:solidFill>
                  <a:srgbClr val="000066"/>
                </a:solidFill>
              </a:rPr>
              <a:t>In Vitro Diagnostics</a:t>
            </a:r>
          </a:p>
          <a:p>
            <a:pPr marL="342900" indent="-342900" eaLnBrk="1" hangingPunct="1">
              <a:lnSpc>
                <a:spcPct val="90000"/>
              </a:lnSpc>
              <a:spcBef>
                <a:spcPct val="20000"/>
              </a:spcBef>
            </a:pPr>
            <a:endParaRPr lang="en-US" sz="1800" b="1" dirty="0">
              <a:solidFill>
                <a:srgbClr val="000066"/>
              </a:solidFill>
            </a:endParaRPr>
          </a:p>
          <a:p>
            <a:pPr marL="342900" indent="-342900" algn="ctr" eaLnBrk="1" hangingPunct="1">
              <a:lnSpc>
                <a:spcPct val="90000"/>
              </a:lnSpc>
              <a:spcBef>
                <a:spcPct val="20000"/>
              </a:spcBef>
            </a:pPr>
            <a:r>
              <a:rPr lang="en-US" b="1" i="1" u="sng" dirty="0">
                <a:solidFill>
                  <a:srgbClr val="C00000"/>
                </a:solidFill>
              </a:rPr>
              <a:t>Marketing Application</a:t>
            </a:r>
          </a:p>
          <a:p>
            <a:pPr marL="342900" indent="-342900" algn="ctr" eaLnBrk="1" hangingPunct="1">
              <a:lnSpc>
                <a:spcPct val="90000"/>
              </a:lnSpc>
              <a:spcBef>
                <a:spcPct val="20000"/>
              </a:spcBef>
            </a:pPr>
            <a:endParaRPr lang="en-US" b="1" i="1" u="sng" dirty="0">
              <a:solidFill>
                <a:srgbClr val="000066"/>
              </a:solidFill>
            </a:endParaRPr>
          </a:p>
          <a:p>
            <a:pPr marL="342900" indent="-342900" eaLnBrk="1" hangingPunct="1">
              <a:lnSpc>
                <a:spcPct val="90000"/>
              </a:lnSpc>
              <a:spcBef>
                <a:spcPct val="20000"/>
              </a:spcBef>
            </a:pPr>
            <a:r>
              <a:rPr lang="en-US" sz="2000" b="1" dirty="0">
                <a:solidFill>
                  <a:srgbClr val="000066"/>
                </a:solidFill>
              </a:rPr>
              <a:t>21 CFR </a:t>
            </a:r>
            <a:r>
              <a:rPr lang="en-US" sz="2000" b="1" dirty="0">
                <a:solidFill>
                  <a:srgbClr val="000066"/>
                </a:solidFill>
                <a:cs typeface="Arial" charset="0"/>
              </a:rPr>
              <a:t>§</a:t>
            </a:r>
            <a:r>
              <a:rPr lang="en-US" sz="2000" b="1" dirty="0">
                <a:solidFill>
                  <a:srgbClr val="000066"/>
                </a:solidFill>
              </a:rPr>
              <a:t>601		BLA </a:t>
            </a:r>
            <a:r>
              <a:rPr lang="en-US" sz="2000" b="1" i="1" dirty="0">
                <a:solidFill>
                  <a:srgbClr val="000066"/>
                </a:solidFill>
              </a:rPr>
              <a:t>Biologics</a:t>
            </a:r>
          </a:p>
          <a:p>
            <a:pPr marL="342900" indent="-342900" eaLnBrk="1" hangingPunct="1">
              <a:lnSpc>
                <a:spcPct val="90000"/>
              </a:lnSpc>
              <a:spcBef>
                <a:spcPct val="20000"/>
              </a:spcBef>
            </a:pPr>
            <a:r>
              <a:rPr lang="en-US" sz="2000" b="1" dirty="0">
                <a:solidFill>
                  <a:srgbClr val="000066"/>
                </a:solidFill>
              </a:rPr>
              <a:t>21 CFR </a:t>
            </a:r>
            <a:r>
              <a:rPr lang="en-US" sz="2000" b="1" dirty="0">
                <a:solidFill>
                  <a:srgbClr val="000066"/>
                </a:solidFill>
                <a:cs typeface="Arial" charset="0"/>
              </a:rPr>
              <a:t>§</a:t>
            </a:r>
            <a:r>
              <a:rPr lang="en-US" sz="2000" b="1" dirty="0">
                <a:solidFill>
                  <a:srgbClr val="000066"/>
                </a:solidFill>
              </a:rPr>
              <a:t>314		NDA </a:t>
            </a:r>
            <a:r>
              <a:rPr lang="en-US" sz="2000" b="1" i="1" dirty="0">
                <a:solidFill>
                  <a:srgbClr val="000066"/>
                </a:solidFill>
              </a:rPr>
              <a:t>Drugs</a:t>
            </a:r>
          </a:p>
          <a:p>
            <a:pPr marL="342900" indent="-342900" eaLnBrk="1" hangingPunct="1">
              <a:lnSpc>
                <a:spcPct val="90000"/>
              </a:lnSpc>
              <a:spcBef>
                <a:spcPct val="20000"/>
              </a:spcBef>
            </a:pPr>
            <a:r>
              <a:rPr lang="en-US" sz="2000" b="1" dirty="0">
                <a:solidFill>
                  <a:srgbClr val="000066"/>
                </a:solidFill>
              </a:rPr>
              <a:t>21 CFR </a:t>
            </a:r>
            <a:r>
              <a:rPr lang="en-US" sz="2000" b="1" dirty="0">
                <a:solidFill>
                  <a:srgbClr val="000066"/>
                </a:solidFill>
                <a:cs typeface="Arial" charset="0"/>
              </a:rPr>
              <a:t>§</a:t>
            </a:r>
            <a:r>
              <a:rPr lang="en-US" sz="2000" b="1" dirty="0">
                <a:solidFill>
                  <a:srgbClr val="000066"/>
                </a:solidFill>
              </a:rPr>
              <a:t>814		PMA </a:t>
            </a:r>
            <a:r>
              <a:rPr lang="en-US" sz="2000" b="1" i="1" dirty="0">
                <a:solidFill>
                  <a:srgbClr val="000066"/>
                </a:solidFill>
              </a:rPr>
              <a:t>Devices</a:t>
            </a:r>
          </a:p>
        </p:txBody>
      </p:sp>
    </p:spTree>
    <p:extLst>
      <p:ext uri="{BB962C8B-B14F-4D97-AF65-F5344CB8AC3E}">
        <p14:creationId xmlns:p14="http://schemas.microsoft.com/office/powerpoint/2010/main" val="2429830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14600" y="895350"/>
            <a:ext cx="6248400" cy="4514850"/>
          </a:xfrm>
        </p:spPr>
        <p:txBody>
          <a:bodyPr>
            <a:normAutofit/>
          </a:bodyPr>
          <a:lstStyle/>
          <a:p>
            <a:pPr lvl="4"/>
            <a:r>
              <a:rPr lang="en-US" sz="1600" b="1" dirty="0"/>
              <a:t>Sponsor</a:t>
            </a:r>
            <a:r>
              <a:rPr lang="en-US" sz="1600" dirty="0"/>
              <a:t> means an individual who takes responsibility for and initiates a clinical investigation.  The sponsor may be an individual or pharmaceutical company, governmental agency, academic institution, private organization, or other organization.  The sponsor does not actually conduct the investigation unless the sponsor is a </a:t>
            </a:r>
            <a:r>
              <a:rPr lang="en-US" sz="1600" dirty="0" smtClean="0"/>
              <a:t>sponsor-investigator. The </a:t>
            </a:r>
            <a:r>
              <a:rPr lang="en-US" sz="1600" dirty="0"/>
              <a:t>sponsor </a:t>
            </a:r>
            <a:r>
              <a:rPr lang="en-US" sz="1600" b="1" dirty="0">
                <a:solidFill>
                  <a:srgbClr val="CC3300"/>
                </a:solidFill>
              </a:rPr>
              <a:t>is not</a:t>
            </a:r>
            <a:r>
              <a:rPr lang="en-US" sz="1600" dirty="0"/>
              <a:t> the “funding organization” by FDA definitions</a:t>
            </a:r>
            <a:r>
              <a:rPr lang="en-US" sz="1600" dirty="0" smtClean="0"/>
              <a:t>. </a:t>
            </a:r>
            <a:r>
              <a:rPr lang="en-US" sz="1600" i="1" dirty="0"/>
              <a:t>21 CFR 312.3 (b)</a:t>
            </a:r>
          </a:p>
          <a:p>
            <a:endParaRPr lang="en-US" sz="1600" dirty="0"/>
          </a:p>
          <a:p>
            <a:r>
              <a:rPr lang="en-US" sz="1600" b="1" dirty="0" smtClean="0"/>
              <a:t>Investigator </a:t>
            </a:r>
            <a:r>
              <a:rPr lang="en-US" sz="1600" dirty="0"/>
              <a:t>is an individual under whose immediate direction a drug is administered or </a:t>
            </a:r>
            <a:r>
              <a:rPr lang="en-US" sz="1600" dirty="0" smtClean="0"/>
              <a:t>dispensed -</a:t>
            </a:r>
            <a:r>
              <a:rPr lang="en-US" sz="1600" i="1" dirty="0" smtClean="0"/>
              <a:t>21 </a:t>
            </a:r>
            <a:r>
              <a:rPr lang="en-US" sz="1600" i="1" dirty="0"/>
              <a:t>CFR 312.3 (</a:t>
            </a:r>
            <a:r>
              <a:rPr lang="en-US" sz="1600" i="1" dirty="0" smtClean="0"/>
              <a:t>b)</a:t>
            </a:r>
            <a:endParaRPr lang="en-US" sz="1600" dirty="0"/>
          </a:p>
          <a:p>
            <a:pPr>
              <a:lnSpc>
                <a:spcPct val="60000"/>
              </a:lnSpc>
            </a:pPr>
            <a:endParaRPr lang="en-US" sz="1600" dirty="0"/>
          </a:p>
          <a:p>
            <a:pPr lvl="1"/>
            <a:r>
              <a:rPr lang="en-US" sz="1600" b="1" dirty="0"/>
              <a:t>Sponsor-Investigator</a:t>
            </a:r>
            <a:r>
              <a:rPr lang="en-US" sz="1600" dirty="0"/>
              <a:t> is an individual who both initiates and conducts an investigation. The requirements/responsibilities under this part include both those applicable to an investigator and a sponsor</a:t>
            </a:r>
            <a:r>
              <a:rPr lang="en-US" sz="1600" dirty="0" smtClean="0"/>
              <a:t>. </a:t>
            </a:r>
            <a:r>
              <a:rPr lang="en-US" sz="1600" i="1" dirty="0"/>
              <a:t>21 CFR 312.3 (b)</a:t>
            </a:r>
          </a:p>
          <a:p>
            <a:r>
              <a:rPr lang="en-US" sz="1600" dirty="0"/>
              <a:t/>
            </a:r>
            <a:br>
              <a:rPr lang="en-US" sz="1600" dirty="0"/>
            </a:br>
            <a:endParaRPr lang="en-US" sz="1600" dirty="0"/>
          </a:p>
          <a:p>
            <a:endParaRPr lang="en-US" dirty="0"/>
          </a:p>
        </p:txBody>
      </p:sp>
      <p:sp>
        <p:nvSpPr>
          <p:cNvPr id="4" name="Title 3"/>
          <p:cNvSpPr>
            <a:spLocks noGrp="1"/>
          </p:cNvSpPr>
          <p:nvPr>
            <p:ph type="title"/>
          </p:nvPr>
        </p:nvSpPr>
        <p:spPr>
          <a:xfrm>
            <a:off x="2514600" y="242717"/>
            <a:ext cx="6553202" cy="394097"/>
          </a:xfrm>
        </p:spPr>
        <p:txBody>
          <a:bodyPr>
            <a:normAutofit fontScale="90000"/>
          </a:bodyPr>
          <a:lstStyle/>
          <a:p>
            <a:r>
              <a:rPr lang="en-US" dirty="0" smtClean="0">
                <a:solidFill>
                  <a:schemeClr val="bg2">
                    <a:lumMod val="75000"/>
                  </a:schemeClr>
                </a:solidFill>
              </a:rPr>
              <a:t>Definitions</a:t>
            </a:r>
            <a:endParaRPr lang="en-US" dirty="0">
              <a:solidFill>
                <a:schemeClr val="bg2">
                  <a:lumMod val="75000"/>
                </a:schemeClr>
              </a:solidFill>
            </a:endParaRPr>
          </a:p>
        </p:txBody>
      </p:sp>
    </p:spTree>
    <p:extLst>
      <p:ext uri="{BB962C8B-B14F-4D97-AF65-F5344CB8AC3E}">
        <p14:creationId xmlns:p14="http://schemas.microsoft.com/office/powerpoint/2010/main" val="1352876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228600" y="2495550"/>
            <a:ext cx="2738813" cy="2286000"/>
          </a:xfrm>
        </p:spPr>
        <p:txBody>
          <a:bodyPr>
            <a:normAutofit fontScale="32500" lnSpcReduction="20000"/>
          </a:bodyPr>
          <a:lstStyle/>
          <a:p>
            <a:pPr>
              <a:defRPr/>
            </a:pPr>
            <a:r>
              <a:rPr lang="en-US" sz="3400" dirty="0"/>
              <a:t>Dr. </a:t>
            </a:r>
            <a:r>
              <a:rPr lang="en-US" sz="3400" dirty="0" smtClean="0"/>
              <a:t>Jones </a:t>
            </a:r>
            <a:r>
              <a:rPr lang="en-US" sz="3400" dirty="0"/>
              <a:t>wrote the protocol, </a:t>
            </a:r>
            <a:r>
              <a:rPr lang="en-US" sz="3400" dirty="0" smtClean="0"/>
              <a:t>submitted </a:t>
            </a:r>
            <a:r>
              <a:rPr lang="en-US" sz="3400" dirty="0"/>
              <a:t>the IND, and is the only PI conducting the study.  The drug was supplied by a private pharmaceutical company.  Dr. </a:t>
            </a:r>
            <a:r>
              <a:rPr lang="en-US" sz="3400" dirty="0" smtClean="0"/>
              <a:t>Jones </a:t>
            </a:r>
            <a:r>
              <a:rPr lang="en-US" sz="3400" dirty="0"/>
              <a:t>is a </a:t>
            </a:r>
          </a:p>
          <a:p>
            <a:pPr>
              <a:defRPr/>
            </a:pPr>
            <a:r>
              <a:rPr lang="en-US" sz="3400" dirty="0"/>
              <a:t>A) Investigator</a:t>
            </a:r>
          </a:p>
          <a:p>
            <a:pPr>
              <a:defRPr/>
            </a:pPr>
            <a:r>
              <a:rPr lang="en-US" sz="3400" dirty="0"/>
              <a:t>B) Sponsor</a:t>
            </a:r>
          </a:p>
          <a:p>
            <a:pPr>
              <a:defRPr/>
            </a:pPr>
            <a:r>
              <a:rPr lang="en-US" sz="3400" dirty="0"/>
              <a:t>C) Sponsor-Investigator</a:t>
            </a:r>
          </a:p>
          <a:p>
            <a:endParaRPr lang="en-US" dirty="0"/>
          </a:p>
        </p:txBody>
      </p:sp>
      <p:sp>
        <p:nvSpPr>
          <p:cNvPr id="10" name="Content Placeholder 9"/>
          <p:cNvSpPr>
            <a:spLocks noGrp="1"/>
          </p:cNvSpPr>
          <p:nvPr>
            <p:ph sz="half" idx="2"/>
          </p:nvPr>
        </p:nvSpPr>
        <p:spPr>
          <a:xfrm>
            <a:off x="3402897" y="2490916"/>
            <a:ext cx="2514597" cy="2514599"/>
          </a:xfrm>
        </p:spPr>
        <p:txBody>
          <a:bodyPr>
            <a:normAutofit fontScale="62500" lnSpcReduction="20000"/>
          </a:bodyPr>
          <a:lstStyle/>
          <a:p>
            <a:pPr>
              <a:defRPr/>
            </a:pPr>
            <a:r>
              <a:rPr lang="en-US" dirty="0"/>
              <a:t>Dr</a:t>
            </a:r>
            <a:r>
              <a:rPr lang="en-US" dirty="0" smtClean="0"/>
              <a:t>. Jones </a:t>
            </a:r>
            <a:r>
              <a:rPr lang="en-US" dirty="0"/>
              <a:t>is conducting a study for </a:t>
            </a:r>
            <a:r>
              <a:rPr lang="en-US" dirty="0" smtClean="0"/>
              <a:t>WV </a:t>
            </a:r>
            <a:r>
              <a:rPr lang="en-US" dirty="0"/>
              <a:t>Pharmaceuticals.  They hold the IND and provide the study drug.  Dr. </a:t>
            </a:r>
            <a:r>
              <a:rPr lang="en-US" dirty="0" smtClean="0"/>
              <a:t>Jones </a:t>
            </a:r>
            <a:r>
              <a:rPr lang="en-US" dirty="0"/>
              <a:t>provided advice in developing the protocol.   Dr. </a:t>
            </a:r>
            <a:r>
              <a:rPr lang="en-US" dirty="0" smtClean="0"/>
              <a:t>Jones </a:t>
            </a:r>
            <a:r>
              <a:rPr lang="en-US" dirty="0"/>
              <a:t>is a(n):</a:t>
            </a:r>
          </a:p>
          <a:p>
            <a:pPr>
              <a:defRPr/>
            </a:pPr>
            <a:r>
              <a:rPr lang="en-US" dirty="0"/>
              <a:t>A)Investigator</a:t>
            </a:r>
          </a:p>
          <a:p>
            <a:pPr>
              <a:defRPr/>
            </a:pPr>
            <a:r>
              <a:rPr lang="en-US" dirty="0"/>
              <a:t>B)Sponsor</a:t>
            </a:r>
          </a:p>
          <a:p>
            <a:pPr>
              <a:defRPr/>
            </a:pPr>
            <a:r>
              <a:rPr lang="en-US" dirty="0"/>
              <a:t>C)Sponsor-investigator</a:t>
            </a:r>
          </a:p>
          <a:p>
            <a:endParaRPr lang="en-US" dirty="0" smtClean="0"/>
          </a:p>
          <a:p>
            <a:endParaRPr lang="en-US" dirty="0"/>
          </a:p>
        </p:txBody>
      </p:sp>
      <p:sp>
        <p:nvSpPr>
          <p:cNvPr id="12" name="Content Placeholder 11"/>
          <p:cNvSpPr>
            <a:spLocks noGrp="1"/>
          </p:cNvSpPr>
          <p:nvPr>
            <p:ph sz="half" idx="14"/>
          </p:nvPr>
        </p:nvSpPr>
        <p:spPr>
          <a:xfrm>
            <a:off x="6005318" y="2497615"/>
            <a:ext cx="3062482" cy="2514599"/>
          </a:xfrm>
        </p:spPr>
        <p:txBody>
          <a:bodyPr>
            <a:normAutofit fontScale="62500" lnSpcReduction="20000"/>
          </a:bodyPr>
          <a:lstStyle/>
          <a:p>
            <a:pPr>
              <a:defRPr/>
            </a:pPr>
            <a:r>
              <a:rPr lang="en-US" dirty="0" smtClean="0"/>
              <a:t>WV </a:t>
            </a:r>
            <a:r>
              <a:rPr lang="en-US" dirty="0"/>
              <a:t>Pharmaceuticals is supplying the drug and holds the IND.  A private foundation is paying for the study.  Dr. </a:t>
            </a:r>
            <a:r>
              <a:rPr lang="en-US" dirty="0" smtClean="0"/>
              <a:t>Jones </a:t>
            </a:r>
            <a:r>
              <a:rPr lang="en-US" dirty="0"/>
              <a:t>wrote the protocol for </a:t>
            </a:r>
            <a:r>
              <a:rPr lang="en-US" dirty="0" smtClean="0"/>
              <a:t>WV </a:t>
            </a:r>
            <a:r>
              <a:rPr lang="en-US" dirty="0"/>
              <a:t>Pharmaceuticals and the company submitted it to the IND.  Dr. </a:t>
            </a:r>
            <a:r>
              <a:rPr lang="en-US" dirty="0" smtClean="0"/>
              <a:t>Jones </a:t>
            </a:r>
            <a:r>
              <a:rPr lang="en-US" dirty="0"/>
              <a:t>is conducting the study at his institution.  </a:t>
            </a:r>
          </a:p>
          <a:p>
            <a:pPr>
              <a:defRPr/>
            </a:pPr>
            <a:r>
              <a:rPr lang="en-US" dirty="0"/>
              <a:t>Who is the regulatory sponsor?</a:t>
            </a:r>
          </a:p>
          <a:p>
            <a:pPr>
              <a:defRPr/>
            </a:pPr>
            <a:r>
              <a:rPr lang="en-US" dirty="0"/>
              <a:t>Who is the financial sponsor?</a:t>
            </a:r>
          </a:p>
          <a:p>
            <a:pPr>
              <a:defRPr/>
            </a:pPr>
            <a:r>
              <a:rPr lang="en-US" dirty="0"/>
              <a:t>Who is Dr. Smith?</a:t>
            </a:r>
          </a:p>
          <a:p>
            <a:endParaRPr lang="en-US" dirty="0" smtClean="0"/>
          </a:p>
          <a:p>
            <a:endParaRPr lang="en-US" dirty="0" smtClean="0"/>
          </a:p>
          <a:p>
            <a:endParaRPr lang="en-US" dirty="0"/>
          </a:p>
        </p:txBody>
      </p:sp>
      <p:sp>
        <p:nvSpPr>
          <p:cNvPr id="8" name="Title 7"/>
          <p:cNvSpPr>
            <a:spLocks noGrp="1"/>
          </p:cNvSpPr>
          <p:nvPr>
            <p:ph type="title"/>
          </p:nvPr>
        </p:nvSpPr>
        <p:spPr>
          <a:xfrm>
            <a:off x="457200" y="228601"/>
            <a:ext cx="6553202" cy="394097"/>
          </a:xfrm>
        </p:spPr>
        <p:txBody>
          <a:bodyPr>
            <a:normAutofit fontScale="90000"/>
          </a:bodyPr>
          <a:lstStyle/>
          <a:p>
            <a:r>
              <a:rPr lang="en-US" dirty="0" smtClean="0">
                <a:solidFill>
                  <a:schemeClr val="bg2">
                    <a:lumMod val="75000"/>
                  </a:schemeClr>
                </a:solidFill>
              </a:rPr>
              <a:t>Three Scenarios</a:t>
            </a:r>
            <a:endParaRPr lang="en-US" dirty="0">
              <a:solidFill>
                <a:schemeClr val="bg2">
                  <a:lumMod val="75000"/>
                </a:schemeClr>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63631">
            <a:off x="3118791" y="524200"/>
            <a:ext cx="2840652" cy="785960"/>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1771" flipV="1">
            <a:off x="3125930" y="1534650"/>
            <a:ext cx="2840652" cy="778140"/>
          </a:xfrm>
          <a:prstGeom prst="rect">
            <a:avLst/>
          </a:prstGeom>
        </p:spPr>
      </p:pic>
      <p:grpSp>
        <p:nvGrpSpPr>
          <p:cNvPr id="4" name="Group 3"/>
          <p:cNvGrpSpPr/>
          <p:nvPr/>
        </p:nvGrpSpPr>
        <p:grpSpPr>
          <a:xfrm>
            <a:off x="429680" y="971550"/>
            <a:ext cx="2824664" cy="820390"/>
            <a:chOff x="479268" y="1209970"/>
            <a:chExt cx="2824664" cy="82039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976">
              <a:off x="479268" y="1255021"/>
              <a:ext cx="2802264" cy="775339"/>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6024" flipV="1">
              <a:off x="501668" y="1209970"/>
              <a:ext cx="2802264" cy="767625"/>
            </a:xfrm>
            <a:prstGeom prst="rect">
              <a:avLst/>
            </a:prstGeom>
          </p:spPr>
        </p:pic>
      </p:grpSp>
      <p:grpSp>
        <p:nvGrpSpPr>
          <p:cNvPr id="2" name="Group 1"/>
          <p:cNvGrpSpPr/>
          <p:nvPr/>
        </p:nvGrpSpPr>
        <p:grpSpPr>
          <a:xfrm>
            <a:off x="5817715" y="965741"/>
            <a:ext cx="2867890" cy="877057"/>
            <a:chOff x="5678024" y="1181778"/>
            <a:chExt cx="2867890" cy="877057"/>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9827" flipH="1">
              <a:off x="5678024" y="1271537"/>
              <a:ext cx="2845490" cy="787298"/>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90173" flipH="1" flipV="1">
              <a:off x="5700424" y="1181778"/>
              <a:ext cx="2845490" cy="779466"/>
            </a:xfrm>
            <a:prstGeom prst="rect">
              <a:avLst/>
            </a:prstGeom>
          </p:spPr>
        </p:pic>
      </p:grpSp>
      <p:pic>
        <p:nvPicPr>
          <p:cNvPr id="3" name="Picture 2"/>
          <p:cNvPicPr>
            <a:picLocks noChangeAspect="1"/>
          </p:cNvPicPr>
          <p:nvPr/>
        </p:nvPicPr>
        <p:blipFill>
          <a:blip r:embed="rId5"/>
          <a:stretch>
            <a:fillRect/>
          </a:stretch>
        </p:blipFill>
        <p:spPr>
          <a:xfrm>
            <a:off x="7460" y="2367564"/>
            <a:ext cx="455839" cy="411905"/>
          </a:xfrm>
          <a:prstGeom prst="rect">
            <a:avLst/>
          </a:prstGeom>
        </p:spPr>
      </p:pic>
      <p:pic>
        <p:nvPicPr>
          <p:cNvPr id="5" name="Picture 4"/>
          <p:cNvPicPr>
            <a:picLocks noChangeAspect="1"/>
          </p:cNvPicPr>
          <p:nvPr/>
        </p:nvPicPr>
        <p:blipFill>
          <a:blip r:embed="rId6"/>
          <a:stretch>
            <a:fillRect/>
          </a:stretch>
        </p:blipFill>
        <p:spPr>
          <a:xfrm>
            <a:off x="3142199" y="2406744"/>
            <a:ext cx="437547" cy="372725"/>
          </a:xfrm>
          <a:prstGeom prst="rect">
            <a:avLst/>
          </a:prstGeom>
        </p:spPr>
      </p:pic>
      <p:pic>
        <p:nvPicPr>
          <p:cNvPr id="6" name="Picture 5"/>
          <p:cNvPicPr>
            <a:picLocks noChangeAspect="1"/>
          </p:cNvPicPr>
          <p:nvPr/>
        </p:nvPicPr>
        <p:blipFill>
          <a:blip r:embed="rId7"/>
          <a:stretch>
            <a:fillRect/>
          </a:stretch>
        </p:blipFill>
        <p:spPr>
          <a:xfrm>
            <a:off x="5858435" y="2387665"/>
            <a:ext cx="425285" cy="391804"/>
          </a:xfrm>
          <a:prstGeom prst="rect">
            <a:avLst/>
          </a:prstGeom>
        </p:spPr>
      </p:pic>
    </p:spTree>
    <p:extLst>
      <p:ext uri="{BB962C8B-B14F-4D97-AF65-F5344CB8AC3E}">
        <p14:creationId xmlns:p14="http://schemas.microsoft.com/office/powerpoint/2010/main" val="3777771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accent2"/>
                </a:solidFill>
              </a:rPr>
              <a:t>Sponsor </a:t>
            </a:r>
            <a:r>
              <a:rPr lang="en-US" dirty="0" smtClean="0"/>
              <a:t>Responsibilities</a:t>
            </a:r>
            <a:endParaRPr lang="en-US" dirty="0"/>
          </a:p>
        </p:txBody>
      </p:sp>
      <p:sp>
        <p:nvSpPr>
          <p:cNvPr id="5" name="Rectangle 9"/>
          <p:cNvSpPr>
            <a:spLocks noGrp="1" noChangeArrowheads="1"/>
          </p:cNvSpPr>
          <p:nvPr>
            <p:ph type="body" sz="half" idx="2"/>
          </p:nvPr>
        </p:nvSpPr>
        <p:spPr bwMode="auto">
          <a:prstGeom prst="rect">
            <a:avLst/>
          </a:prstGeom>
          <a:noFill/>
          <a:ln w="9525">
            <a:noFill/>
            <a:miter lim="800000"/>
            <a:headEnd/>
            <a:tailEnd/>
          </a:ln>
        </p:spPr>
        <p:txBody>
          <a:bodyPr>
            <a:normAutofit/>
          </a:bodyPr>
          <a:lstStyle/>
          <a:p>
            <a:pPr marL="342900" indent="-342900" eaLnBrk="1" hangingPunct="1">
              <a:lnSpc>
                <a:spcPct val="80000"/>
              </a:lnSpc>
              <a:spcBef>
                <a:spcPct val="20000"/>
              </a:spcBef>
              <a:buSzPct val="150000"/>
              <a:buFont typeface="Wingdings" pitchFamily="2" charset="2"/>
              <a:buChar char="ü"/>
            </a:pPr>
            <a:r>
              <a:rPr lang="en-US" dirty="0">
                <a:solidFill>
                  <a:srgbClr val="000066"/>
                </a:solidFill>
              </a:rPr>
              <a:t>Select qualified investigators at other institutions for multi-site trials</a:t>
            </a:r>
          </a:p>
          <a:p>
            <a:pPr marL="342900" indent="-342900" eaLnBrk="1" hangingPunct="1">
              <a:lnSpc>
                <a:spcPct val="80000"/>
              </a:lnSpc>
              <a:spcBef>
                <a:spcPct val="20000"/>
              </a:spcBef>
              <a:buSzPct val="150000"/>
              <a:buFont typeface="Wingdings" pitchFamily="2" charset="2"/>
              <a:buChar char="ü"/>
            </a:pPr>
            <a:endParaRPr lang="en-US" dirty="0">
              <a:solidFill>
                <a:srgbClr val="000066"/>
              </a:solidFill>
            </a:endParaRPr>
          </a:p>
          <a:p>
            <a:pPr marL="342900" indent="-342900" eaLnBrk="1" hangingPunct="1">
              <a:lnSpc>
                <a:spcPct val="80000"/>
              </a:lnSpc>
              <a:spcBef>
                <a:spcPct val="20000"/>
              </a:spcBef>
              <a:buSzPct val="150000"/>
              <a:buFont typeface="Wingdings" pitchFamily="2" charset="2"/>
              <a:buChar char="ü"/>
            </a:pPr>
            <a:r>
              <a:rPr lang="en-US" dirty="0">
                <a:solidFill>
                  <a:srgbClr val="000066"/>
                </a:solidFill>
              </a:rPr>
              <a:t>Provide information to other investigators and study staff to ensure that the study is performed properly</a:t>
            </a:r>
          </a:p>
          <a:p>
            <a:pPr marL="342900" indent="-342900" eaLnBrk="1" hangingPunct="1">
              <a:lnSpc>
                <a:spcPct val="80000"/>
              </a:lnSpc>
              <a:spcBef>
                <a:spcPct val="20000"/>
              </a:spcBef>
              <a:buSzPct val="150000"/>
              <a:buFont typeface="Wingdings" pitchFamily="2" charset="2"/>
              <a:buChar char="ü"/>
            </a:pPr>
            <a:endParaRPr lang="en-US" dirty="0">
              <a:solidFill>
                <a:srgbClr val="000066"/>
              </a:solidFill>
            </a:endParaRPr>
          </a:p>
          <a:p>
            <a:pPr marL="342900" indent="-342900" eaLnBrk="1" hangingPunct="1">
              <a:lnSpc>
                <a:spcPct val="80000"/>
              </a:lnSpc>
              <a:spcBef>
                <a:spcPct val="20000"/>
              </a:spcBef>
              <a:buSzPct val="150000"/>
              <a:buFont typeface="Wingdings" pitchFamily="2" charset="2"/>
              <a:buChar char="ü"/>
            </a:pPr>
            <a:r>
              <a:rPr lang="en-US" dirty="0">
                <a:solidFill>
                  <a:srgbClr val="000066"/>
                </a:solidFill>
              </a:rPr>
              <a:t>Ensure proper monitoring of the study</a:t>
            </a:r>
          </a:p>
          <a:p>
            <a:pPr marL="342900" indent="-342900" eaLnBrk="1" hangingPunct="1">
              <a:lnSpc>
                <a:spcPct val="80000"/>
              </a:lnSpc>
              <a:spcBef>
                <a:spcPct val="20000"/>
              </a:spcBef>
              <a:buSzPct val="150000"/>
              <a:buFont typeface="Wingdings" pitchFamily="2" charset="2"/>
              <a:buChar char="ü"/>
            </a:pPr>
            <a:endParaRPr lang="en-US" dirty="0">
              <a:solidFill>
                <a:srgbClr val="000066"/>
              </a:solidFill>
            </a:endParaRPr>
          </a:p>
          <a:p>
            <a:pPr marL="342900" indent="-342900" eaLnBrk="1" hangingPunct="1">
              <a:lnSpc>
                <a:spcPct val="80000"/>
              </a:lnSpc>
              <a:spcBef>
                <a:spcPct val="20000"/>
              </a:spcBef>
              <a:buSzPct val="150000"/>
              <a:buFont typeface="Wingdings" pitchFamily="2" charset="2"/>
              <a:buChar char="ü"/>
            </a:pPr>
            <a:r>
              <a:rPr lang="en-US" dirty="0">
                <a:solidFill>
                  <a:srgbClr val="000066"/>
                </a:solidFill>
              </a:rPr>
              <a:t>Ensure the study is performed in accordance with the general investigational plan and protocol</a:t>
            </a:r>
          </a:p>
        </p:txBody>
      </p:sp>
      <p:sp>
        <p:nvSpPr>
          <p:cNvPr id="2" name="Content Placeholder 1"/>
          <p:cNvSpPr>
            <a:spLocks noGrp="1"/>
          </p:cNvSpPr>
          <p:nvPr>
            <p:ph idx="1"/>
          </p:nvPr>
        </p:nvSpPr>
        <p:spPr>
          <a:xfrm>
            <a:off x="3886200" y="438150"/>
            <a:ext cx="5105400" cy="3543300"/>
          </a:xfrm>
        </p:spPr>
        <p:txBody>
          <a:bodyPr/>
          <a:lstStyle/>
          <a:p>
            <a:pPr marL="342900" indent="-342900">
              <a:lnSpc>
                <a:spcPct val="80000"/>
              </a:lnSpc>
              <a:buSzPct val="150000"/>
              <a:buFont typeface="Wingdings" pitchFamily="2" charset="2"/>
              <a:buChar char="ü"/>
            </a:pPr>
            <a:r>
              <a:rPr lang="en-US" sz="1600" dirty="0">
                <a:solidFill>
                  <a:srgbClr val="000066"/>
                </a:solidFill>
              </a:rPr>
              <a:t>Submit necessary </a:t>
            </a:r>
            <a:r>
              <a:rPr lang="en-US" sz="1600" dirty="0" smtClean="0">
                <a:solidFill>
                  <a:srgbClr val="000066"/>
                </a:solidFill>
              </a:rPr>
              <a:t>amendments/supplements </a:t>
            </a:r>
            <a:r>
              <a:rPr lang="en-US" sz="1600" dirty="0">
                <a:solidFill>
                  <a:srgbClr val="000066"/>
                </a:solidFill>
              </a:rPr>
              <a:t>to FDA</a:t>
            </a:r>
          </a:p>
          <a:p>
            <a:pPr marL="342900" indent="-342900">
              <a:lnSpc>
                <a:spcPct val="80000"/>
              </a:lnSpc>
              <a:buSzPct val="150000"/>
              <a:buFont typeface="Wingdings" pitchFamily="2" charset="2"/>
              <a:buChar char="ü"/>
            </a:pPr>
            <a:endParaRPr lang="en-US" sz="1600" dirty="0">
              <a:solidFill>
                <a:srgbClr val="000066"/>
              </a:solidFill>
            </a:endParaRPr>
          </a:p>
          <a:p>
            <a:pPr marL="342900" indent="-342900">
              <a:lnSpc>
                <a:spcPct val="80000"/>
              </a:lnSpc>
              <a:buSzPct val="150000"/>
              <a:buFont typeface="Wingdings" pitchFamily="2" charset="2"/>
              <a:buChar char="ü"/>
            </a:pPr>
            <a:r>
              <a:rPr lang="en-US" sz="1600" dirty="0">
                <a:solidFill>
                  <a:srgbClr val="000066"/>
                </a:solidFill>
              </a:rPr>
              <a:t>Ensure that FDA and all participating investigators are promptly informed of significant new adverse effects or risks</a:t>
            </a:r>
          </a:p>
          <a:p>
            <a:pPr marL="342900" indent="-342900">
              <a:lnSpc>
                <a:spcPct val="80000"/>
              </a:lnSpc>
              <a:buSzPct val="150000"/>
              <a:buFont typeface="Wingdings" pitchFamily="2" charset="2"/>
              <a:buChar char="ü"/>
            </a:pPr>
            <a:endParaRPr lang="en-US" sz="1600" dirty="0">
              <a:solidFill>
                <a:srgbClr val="000066"/>
              </a:solidFill>
            </a:endParaRPr>
          </a:p>
          <a:p>
            <a:pPr marL="342900" indent="-342900">
              <a:lnSpc>
                <a:spcPct val="80000"/>
              </a:lnSpc>
              <a:buSzPct val="150000"/>
              <a:buFont typeface="Wingdings" pitchFamily="2" charset="2"/>
              <a:buChar char="ü"/>
            </a:pPr>
            <a:r>
              <a:rPr lang="en-US" sz="1600" dirty="0">
                <a:solidFill>
                  <a:srgbClr val="000066"/>
                </a:solidFill>
              </a:rPr>
              <a:t>Maintain adequate records</a:t>
            </a:r>
          </a:p>
          <a:p>
            <a:pPr marL="342900" indent="-342900">
              <a:lnSpc>
                <a:spcPct val="80000"/>
              </a:lnSpc>
              <a:buSzPct val="150000"/>
              <a:buFont typeface="Wingdings" pitchFamily="2" charset="2"/>
              <a:buChar char="ü"/>
            </a:pPr>
            <a:endParaRPr lang="en-US" sz="1600" dirty="0">
              <a:solidFill>
                <a:srgbClr val="000066"/>
              </a:solidFill>
            </a:endParaRPr>
          </a:p>
          <a:p>
            <a:pPr marL="342900" indent="-342900">
              <a:lnSpc>
                <a:spcPct val="80000"/>
              </a:lnSpc>
              <a:buSzPct val="150000"/>
              <a:buFont typeface="Wingdings" pitchFamily="2" charset="2"/>
              <a:buChar char="ü"/>
            </a:pPr>
            <a:r>
              <a:rPr lang="en-US" sz="1600" dirty="0">
                <a:solidFill>
                  <a:srgbClr val="000066"/>
                </a:solidFill>
              </a:rPr>
              <a:t>Maintain proper control of the study </a:t>
            </a:r>
            <a:r>
              <a:rPr lang="en-US" sz="1600" dirty="0" smtClean="0">
                <a:solidFill>
                  <a:srgbClr val="000066"/>
                </a:solidFill>
              </a:rPr>
              <a:t>drug/device</a:t>
            </a:r>
          </a:p>
          <a:p>
            <a:pPr marL="342900" indent="-342900">
              <a:lnSpc>
                <a:spcPct val="80000"/>
              </a:lnSpc>
              <a:buSzPct val="150000"/>
              <a:buFont typeface="Wingdings" pitchFamily="2" charset="2"/>
              <a:buChar char="ü"/>
            </a:pPr>
            <a:endParaRPr lang="en-US" sz="1600" dirty="0">
              <a:solidFill>
                <a:srgbClr val="000066"/>
              </a:solidFill>
            </a:endParaRPr>
          </a:p>
          <a:p>
            <a:pPr marL="342900" indent="-342900">
              <a:lnSpc>
                <a:spcPct val="80000"/>
              </a:lnSpc>
              <a:buSzPct val="150000"/>
              <a:buFont typeface="Wingdings" pitchFamily="2" charset="2"/>
              <a:buChar char="ü"/>
            </a:pPr>
            <a:r>
              <a:rPr lang="en-US" sz="1600" dirty="0" smtClean="0">
                <a:solidFill>
                  <a:srgbClr val="000066"/>
                </a:solidFill>
              </a:rPr>
              <a:t>Providing GMP-level drug products to investigator</a:t>
            </a:r>
            <a:endParaRPr lang="en-US" sz="1600" dirty="0">
              <a:solidFill>
                <a:srgbClr val="000066"/>
              </a:solidFill>
            </a:endParaRPr>
          </a:p>
          <a:p>
            <a:endParaRPr lang="en-US" dirty="0"/>
          </a:p>
        </p:txBody>
      </p:sp>
    </p:spTree>
    <p:extLst>
      <p:ext uri="{BB962C8B-B14F-4D97-AF65-F5344CB8AC3E}">
        <p14:creationId xmlns:p14="http://schemas.microsoft.com/office/powerpoint/2010/main" val="2417332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228600" y="2495550"/>
            <a:ext cx="2738813" cy="2286000"/>
          </a:xfrm>
        </p:spPr>
        <p:txBody>
          <a:bodyPr>
            <a:normAutofit/>
          </a:bodyPr>
          <a:lstStyle/>
          <a:p>
            <a:pPr lvl="1">
              <a:lnSpc>
                <a:spcPts val="2000"/>
              </a:lnSpc>
            </a:pPr>
            <a:r>
              <a:rPr lang="en-US" altLang="en-US" sz="1600" dirty="0">
                <a:latin typeface="Arial" panose="020B0604020202020204" pitchFamily="34" charset="0"/>
                <a:cs typeface="Arial" panose="020B0604020202020204" pitchFamily="34" charset="0"/>
              </a:rPr>
              <a:t>Investigational drug </a:t>
            </a:r>
            <a:r>
              <a:rPr lang="en-US" altLang="en-US" sz="1600" dirty="0" smtClean="0">
                <a:latin typeface="Arial" panose="020B0604020202020204" pitchFamily="34" charset="0"/>
                <a:cs typeface="Arial" panose="020B0604020202020204" pitchFamily="34" charset="0"/>
              </a:rPr>
              <a:t>(also known as Investigational </a:t>
            </a:r>
            <a:r>
              <a:rPr lang="en-US" altLang="en-US" sz="1600" dirty="0">
                <a:latin typeface="Arial" panose="020B0604020202020204" pitchFamily="34" charset="0"/>
                <a:cs typeface="Arial" panose="020B0604020202020204" pitchFamily="34" charset="0"/>
              </a:rPr>
              <a:t>New </a:t>
            </a:r>
            <a:r>
              <a:rPr lang="en-US" altLang="en-US" sz="1600" dirty="0" smtClean="0">
                <a:latin typeface="Arial" panose="020B0604020202020204" pitchFamily="34" charset="0"/>
                <a:cs typeface="Arial" panose="020B0604020202020204" pitchFamily="34" charset="0"/>
              </a:rPr>
              <a:t>Drug- IND):  </a:t>
            </a:r>
            <a:r>
              <a:rPr lang="en-US" altLang="en-US" sz="1600" dirty="0">
                <a:latin typeface="Arial" panose="020B0604020202020204" pitchFamily="34" charset="0"/>
                <a:cs typeface="Arial" panose="020B0604020202020204" pitchFamily="34" charset="0"/>
              </a:rPr>
              <a:t>drug or biological drug that is used in a clinical investigation.</a:t>
            </a:r>
          </a:p>
          <a:p>
            <a:endParaRPr lang="en-US" dirty="0"/>
          </a:p>
        </p:txBody>
      </p:sp>
      <p:sp>
        <p:nvSpPr>
          <p:cNvPr id="10" name="Content Placeholder 9"/>
          <p:cNvSpPr>
            <a:spLocks noGrp="1"/>
          </p:cNvSpPr>
          <p:nvPr>
            <p:ph sz="half" idx="2"/>
          </p:nvPr>
        </p:nvSpPr>
        <p:spPr>
          <a:xfrm>
            <a:off x="3402897" y="2490916"/>
            <a:ext cx="2514597" cy="2514599"/>
          </a:xfrm>
        </p:spPr>
        <p:txBody>
          <a:bodyPr>
            <a:normAutofit fontScale="47500" lnSpcReduction="20000"/>
          </a:bodyPr>
          <a:lstStyle/>
          <a:p>
            <a:pPr lvl="1">
              <a:lnSpc>
                <a:spcPts val="2000"/>
              </a:lnSpc>
            </a:pPr>
            <a:r>
              <a:rPr lang="en-US" altLang="en-US" b="1" dirty="0">
                <a:latin typeface="Arial" panose="020B0604020202020204" pitchFamily="34" charset="0"/>
                <a:cs typeface="Arial" panose="020B0604020202020204" pitchFamily="34" charset="0"/>
              </a:rPr>
              <a:t>Clinical Investigation:  </a:t>
            </a:r>
            <a:r>
              <a:rPr lang="en-US" altLang="en-US" dirty="0">
                <a:latin typeface="Arial" panose="020B0604020202020204" pitchFamily="34" charset="0"/>
                <a:cs typeface="Arial" panose="020B0604020202020204" pitchFamily="34" charset="0"/>
              </a:rPr>
              <a:t>any experiment in which a drug is administered or dispensed to, or used involving, one or more human subjects  (an experiment is any use of a drug except for the use of a marketed drug in the course of medical practice).</a:t>
            </a:r>
          </a:p>
          <a:p>
            <a:endParaRPr lang="en-US" dirty="0" smtClean="0"/>
          </a:p>
          <a:p>
            <a:endParaRPr lang="en-US" dirty="0"/>
          </a:p>
        </p:txBody>
      </p:sp>
      <p:sp>
        <p:nvSpPr>
          <p:cNvPr id="12" name="Content Placeholder 11"/>
          <p:cNvSpPr>
            <a:spLocks noGrp="1"/>
          </p:cNvSpPr>
          <p:nvPr>
            <p:ph sz="half" idx="14"/>
          </p:nvPr>
        </p:nvSpPr>
        <p:spPr>
          <a:xfrm>
            <a:off x="6005318" y="2497615"/>
            <a:ext cx="3062482" cy="2514599"/>
          </a:xfrm>
        </p:spPr>
        <p:txBody>
          <a:bodyPr>
            <a:normAutofit/>
          </a:bodyPr>
          <a:lstStyle/>
          <a:p>
            <a:r>
              <a:rPr lang="en-US" altLang="en-US" sz="1400" dirty="0">
                <a:latin typeface="Arial" panose="020B0604020202020204" pitchFamily="34" charset="0"/>
                <a:cs typeface="Arial" panose="020B0604020202020204" pitchFamily="34" charset="0"/>
              </a:rPr>
              <a:t>An IND is a request for FDA authorization to administer an investigational new drug to humans</a:t>
            </a:r>
          </a:p>
          <a:p>
            <a:pPr lvl="1"/>
            <a:r>
              <a:rPr lang="en-US" altLang="en-US" sz="1400" dirty="0">
                <a:latin typeface="Arial" panose="020B0604020202020204" pitchFamily="34" charset="0"/>
                <a:cs typeface="Arial" panose="020B0604020202020204" pitchFamily="34" charset="0"/>
              </a:rPr>
              <a:t>Such authorization must be secured prior to interstate shipment and administration of any unapproved drug</a:t>
            </a:r>
          </a:p>
          <a:p>
            <a:endParaRPr lang="en-US" dirty="0" smtClean="0"/>
          </a:p>
          <a:p>
            <a:endParaRPr lang="en-US" dirty="0" smtClean="0"/>
          </a:p>
          <a:p>
            <a:endParaRPr lang="en-US" dirty="0"/>
          </a:p>
        </p:txBody>
      </p:sp>
      <p:sp>
        <p:nvSpPr>
          <p:cNvPr id="8" name="Title 7"/>
          <p:cNvSpPr>
            <a:spLocks noGrp="1"/>
          </p:cNvSpPr>
          <p:nvPr>
            <p:ph type="title"/>
          </p:nvPr>
        </p:nvSpPr>
        <p:spPr>
          <a:xfrm>
            <a:off x="457200" y="228601"/>
            <a:ext cx="6553202" cy="394097"/>
          </a:xfrm>
        </p:spPr>
        <p:txBody>
          <a:bodyPr>
            <a:normAutofit fontScale="90000"/>
          </a:bodyPr>
          <a:lstStyle/>
          <a:p>
            <a:r>
              <a:rPr lang="en-US" dirty="0" smtClean="0">
                <a:solidFill>
                  <a:schemeClr val="bg2">
                    <a:lumMod val="75000"/>
                  </a:schemeClr>
                </a:solidFill>
              </a:rPr>
              <a:t>IND &amp; Clinical Investigation</a:t>
            </a:r>
            <a:endParaRPr lang="en-US" dirty="0">
              <a:solidFill>
                <a:schemeClr val="bg2">
                  <a:lumMod val="75000"/>
                </a:schemeClr>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63631">
            <a:off x="3118791" y="524200"/>
            <a:ext cx="2840652" cy="785960"/>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1771" flipV="1">
            <a:off x="3125930" y="1534650"/>
            <a:ext cx="2840652" cy="778140"/>
          </a:xfrm>
          <a:prstGeom prst="rect">
            <a:avLst/>
          </a:prstGeom>
        </p:spPr>
      </p:pic>
      <p:grpSp>
        <p:nvGrpSpPr>
          <p:cNvPr id="4" name="Group 3"/>
          <p:cNvGrpSpPr/>
          <p:nvPr/>
        </p:nvGrpSpPr>
        <p:grpSpPr>
          <a:xfrm>
            <a:off x="429680" y="971550"/>
            <a:ext cx="2824664" cy="820390"/>
            <a:chOff x="479268" y="1209970"/>
            <a:chExt cx="2824664" cy="82039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976">
              <a:off x="479268" y="1255021"/>
              <a:ext cx="2802264" cy="775339"/>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6024" flipV="1">
              <a:off x="501668" y="1209970"/>
              <a:ext cx="2802264" cy="767625"/>
            </a:xfrm>
            <a:prstGeom prst="rect">
              <a:avLst/>
            </a:prstGeom>
          </p:spPr>
        </p:pic>
      </p:grpSp>
      <p:grpSp>
        <p:nvGrpSpPr>
          <p:cNvPr id="2" name="Group 1"/>
          <p:cNvGrpSpPr/>
          <p:nvPr/>
        </p:nvGrpSpPr>
        <p:grpSpPr>
          <a:xfrm>
            <a:off x="5817715" y="965741"/>
            <a:ext cx="2867890" cy="877057"/>
            <a:chOff x="5678024" y="1181778"/>
            <a:chExt cx="2867890" cy="877057"/>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9827" flipH="1">
              <a:off x="5678024" y="1271537"/>
              <a:ext cx="2845490" cy="787298"/>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90173" flipH="1" flipV="1">
              <a:off x="5700424" y="1181778"/>
              <a:ext cx="2845490" cy="779466"/>
            </a:xfrm>
            <a:prstGeom prst="rect">
              <a:avLst/>
            </a:prstGeom>
          </p:spPr>
        </p:pic>
      </p:grpSp>
      <p:pic>
        <p:nvPicPr>
          <p:cNvPr id="3" name="Picture 2"/>
          <p:cNvPicPr>
            <a:picLocks noChangeAspect="1"/>
          </p:cNvPicPr>
          <p:nvPr/>
        </p:nvPicPr>
        <p:blipFill>
          <a:blip r:embed="rId5"/>
          <a:stretch>
            <a:fillRect/>
          </a:stretch>
        </p:blipFill>
        <p:spPr>
          <a:xfrm>
            <a:off x="7460" y="2367564"/>
            <a:ext cx="455839" cy="411905"/>
          </a:xfrm>
          <a:prstGeom prst="rect">
            <a:avLst/>
          </a:prstGeom>
        </p:spPr>
      </p:pic>
      <p:pic>
        <p:nvPicPr>
          <p:cNvPr id="5" name="Picture 4"/>
          <p:cNvPicPr>
            <a:picLocks noChangeAspect="1"/>
          </p:cNvPicPr>
          <p:nvPr/>
        </p:nvPicPr>
        <p:blipFill>
          <a:blip r:embed="rId6"/>
          <a:stretch>
            <a:fillRect/>
          </a:stretch>
        </p:blipFill>
        <p:spPr>
          <a:xfrm>
            <a:off x="3142199" y="2406744"/>
            <a:ext cx="437547" cy="372725"/>
          </a:xfrm>
          <a:prstGeom prst="rect">
            <a:avLst/>
          </a:prstGeom>
        </p:spPr>
      </p:pic>
      <p:pic>
        <p:nvPicPr>
          <p:cNvPr id="6" name="Picture 5"/>
          <p:cNvPicPr>
            <a:picLocks noChangeAspect="1"/>
          </p:cNvPicPr>
          <p:nvPr/>
        </p:nvPicPr>
        <p:blipFill>
          <a:blip r:embed="rId7"/>
          <a:stretch>
            <a:fillRect/>
          </a:stretch>
        </p:blipFill>
        <p:spPr>
          <a:xfrm>
            <a:off x="5767447" y="2387665"/>
            <a:ext cx="425285" cy="391804"/>
          </a:xfrm>
          <a:prstGeom prst="rect">
            <a:avLst/>
          </a:prstGeom>
        </p:spPr>
      </p:pic>
    </p:spTree>
    <p:extLst>
      <p:ext uri="{BB962C8B-B14F-4D97-AF65-F5344CB8AC3E}">
        <p14:creationId xmlns:p14="http://schemas.microsoft.com/office/powerpoint/2010/main" val="1074377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Animated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Static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7580</TotalTime>
  <Words>3100</Words>
  <Application>Microsoft Office PowerPoint</Application>
  <PresentationFormat>On-screen Show (16:9)</PresentationFormat>
  <Paragraphs>322</Paragraphs>
  <Slides>43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ＭＳ Ｐゴシック</vt:lpstr>
      <vt:lpstr>Arial</vt:lpstr>
      <vt:lpstr>Calibri</vt:lpstr>
      <vt:lpstr>Franklin Gothic Heavy</vt:lpstr>
      <vt:lpstr>Times New Roman</vt:lpstr>
      <vt:lpstr>Verdana</vt:lpstr>
      <vt:lpstr>Wingdings</vt:lpstr>
      <vt:lpstr>PresenterMedia.com Animated Theme</vt:lpstr>
      <vt:lpstr>1_PresenterMedia.com Static Theme</vt:lpstr>
      <vt:lpstr>Good Clinical Practice (GCP)</vt:lpstr>
      <vt:lpstr>Today’s Agenda</vt:lpstr>
      <vt:lpstr>Lecture Disclaimer</vt:lpstr>
      <vt:lpstr>FDA Regulations</vt:lpstr>
      <vt:lpstr>FDA Regulations</vt:lpstr>
      <vt:lpstr>Definitions</vt:lpstr>
      <vt:lpstr>Three Scenarios</vt:lpstr>
      <vt:lpstr>Sponsor Responsibilities</vt:lpstr>
      <vt:lpstr>IND &amp; Clinical Investigation</vt:lpstr>
      <vt:lpstr>Reasons For Acquiring an IND?</vt:lpstr>
      <vt:lpstr>Types of IND:</vt:lpstr>
      <vt:lpstr>Content of IND</vt:lpstr>
      <vt:lpstr>FDA Form 1571 (CFR 21, 312.23 (a)(1)(i-ix))</vt:lpstr>
      <vt:lpstr>FDA Form 1571</vt:lpstr>
      <vt:lpstr>FDA Form 1571</vt:lpstr>
      <vt:lpstr>Introductory Statement &amp; General Investigational Plan</vt:lpstr>
      <vt:lpstr>Investigator’s Brochure</vt:lpstr>
      <vt:lpstr>Study Protocol &amp; CMC &amp; Phamacology</vt:lpstr>
      <vt:lpstr>Additional Compliance Requirements</vt:lpstr>
      <vt:lpstr>Sponsor: IND Amendments</vt:lpstr>
      <vt:lpstr>Sponsor Responsibilities: FDA Submissions</vt:lpstr>
      <vt:lpstr>Amendment- New Protocol</vt:lpstr>
      <vt:lpstr>Amendment- Changes in a Protocol</vt:lpstr>
      <vt:lpstr>Amendment- Changes in a Protocol (Continued)</vt:lpstr>
      <vt:lpstr>Amendment-New Investigator</vt:lpstr>
      <vt:lpstr>Amendment- Information (21 CFR 312.31)</vt:lpstr>
      <vt:lpstr>IND Safety Report (21 CFR 312.32)</vt:lpstr>
      <vt:lpstr>PowerPoint Presentation</vt:lpstr>
      <vt:lpstr>Annual Report (21 CFR 312.33)</vt:lpstr>
      <vt:lpstr>Sponsor: Monitoring the Trial</vt:lpstr>
      <vt:lpstr>Sponsor: Monitoring the Trial</vt:lpstr>
      <vt:lpstr>Sponsor: Monitoring the Trial: DSMB</vt:lpstr>
      <vt:lpstr>Sponsor: Assure IRB Review &amp; Approval (21 CFR 312.66)</vt:lpstr>
      <vt:lpstr>Sponsor: Investigator Responsibilities (21 CFR 312.62 (b); 312.60)</vt:lpstr>
      <vt:lpstr>Sponsor: Investigator Responsibilities (21 CFR 312.62 (b); 312.60)</vt:lpstr>
      <vt:lpstr>Drug Accountability</vt:lpstr>
      <vt:lpstr>Investigator- CAPA</vt:lpstr>
      <vt:lpstr>Record Retention</vt:lpstr>
      <vt:lpstr>Violations Noted by FDA</vt:lpstr>
      <vt:lpstr>IND Exemptions: The clinical investigation of a drug marketed in US is exempt from IND under the following situations:</vt:lpstr>
      <vt:lpstr>IND Exemptions: The clinical investigation of a drug marketed in US is exempt from IND under the following situations:</vt:lpstr>
      <vt:lpstr>Brain Teasers</vt:lpstr>
      <vt:lpstr>Questions? More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Karshenas, Allie</cp:lastModifiedBy>
  <cp:revision>224</cp:revision>
  <cp:lastPrinted>2015-04-24T12:38:40Z</cp:lastPrinted>
  <dcterms:created xsi:type="dcterms:W3CDTF">2010-11-24T18:19:10Z</dcterms:created>
  <dcterms:modified xsi:type="dcterms:W3CDTF">2015-04-24T16:21:06Z</dcterms:modified>
</cp:coreProperties>
</file>